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0" r:id="rId7"/>
    <p:sldId id="261" r:id="rId8"/>
    <p:sldId id="262" r:id="rId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Ref idx="1002">
        <a:schemeClr val="bg2"/>
      </p:bgRef>
    </p:bg>
    <p:spTree>
      <p:nvGrpSpPr>
        <p:cNvPr id="1" name=""/>
        <p:cNvGrpSpPr/>
        <p:nvPr/>
      </p:nvGrpSpPr>
      <p:grpSpPr>
        <a:xfrm>
          <a:off x="0" y="0"/>
          <a:ext cx="0" cy="0"/>
          <a:chOff x="0" y="0"/>
          <a:chExt cx="0" cy="0"/>
        </a:xfrm>
      </p:grpSpPr>
      <p:sp>
        <p:nvSpPr>
          <p:cNvPr id="9" name="Títu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30" name="Espaço Reservado para Data 29"/>
          <p:cNvSpPr>
            <a:spLocks noGrp="1"/>
          </p:cNvSpPr>
          <p:nvPr>
            <p:ph type="dt" sz="half" idx="10"/>
          </p:nvPr>
        </p:nvSpPr>
        <p:spPr/>
        <p:txBody>
          <a:bodyPr/>
          <a:lstStyle/>
          <a:p>
            <a:fld id="{85260AF4-F8FC-4CE2-838D-59E613DF8253}" type="datetimeFigureOut">
              <a:rPr lang="pt-BR" smtClean="0"/>
              <a:pPr/>
              <a:t>12/2/2012</a:t>
            </a:fld>
            <a:endParaRPr lang="pt-BR"/>
          </a:p>
        </p:txBody>
      </p:sp>
      <p:sp>
        <p:nvSpPr>
          <p:cNvPr id="19" name="Espaço Reservado para Rodapé 18"/>
          <p:cNvSpPr>
            <a:spLocks noGrp="1"/>
          </p:cNvSpPr>
          <p:nvPr>
            <p:ph type="ftr" sz="quarter" idx="11"/>
          </p:nvPr>
        </p:nvSpPr>
        <p:spPr/>
        <p:txBody>
          <a:bodyPr/>
          <a:lstStyle/>
          <a:p>
            <a:endParaRPr lang="pt-BR"/>
          </a:p>
        </p:txBody>
      </p:sp>
      <p:sp>
        <p:nvSpPr>
          <p:cNvPr id="27" name="Espaço Reservado para Número de Slide 26"/>
          <p:cNvSpPr>
            <a:spLocks noGrp="1"/>
          </p:cNvSpPr>
          <p:nvPr>
            <p:ph type="sldNum" sz="quarter" idx="12"/>
          </p:nvPr>
        </p:nvSpPr>
        <p:spPr/>
        <p:txBody>
          <a:bodyPr/>
          <a:lstStyle/>
          <a:p>
            <a:fld id="{5586F647-6A16-4A45-A7A1-FAD1B421BFAB}"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85260AF4-F8FC-4CE2-838D-59E613DF8253}" type="datetimeFigureOut">
              <a:rPr lang="pt-BR" smtClean="0"/>
              <a:pPr/>
              <a:t>12/2/2012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914401"/>
            <a:ext cx="2057400" cy="5211763"/>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914401"/>
            <a:ext cx="6019800" cy="5211763"/>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85260AF4-F8FC-4CE2-838D-59E613DF8253}" type="datetimeFigureOut">
              <a:rPr lang="pt-BR" smtClean="0"/>
              <a:pPr/>
              <a:t>12/2/2012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85260AF4-F8FC-4CE2-838D-59E613DF8253}" type="datetimeFigureOut">
              <a:rPr lang="pt-BR" smtClean="0"/>
              <a:pPr/>
              <a:t>12/2/2012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85260AF4-F8FC-4CE2-838D-59E613DF8253}" type="datetimeFigureOut">
              <a:rPr lang="pt-BR" smtClean="0"/>
              <a:pPr/>
              <a:t>12/2/2012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586F647-6A16-4A45-A7A1-FAD1B421BFAB}"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85260AF4-F8FC-4CE2-838D-59E613DF8253}" type="datetimeFigureOut">
              <a:rPr lang="pt-BR" smtClean="0"/>
              <a:pPr/>
              <a:t>12/2/2012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tIns="45720" anchor="b"/>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85260AF4-F8FC-4CE2-838D-59E613DF8253}" type="datetimeFigureOut">
              <a:rPr lang="pt-BR" smtClean="0"/>
              <a:pPr/>
              <a:t>12/2/2012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85260AF4-F8FC-4CE2-838D-59E613DF8253}" type="datetimeFigureOut">
              <a:rPr lang="pt-BR" smtClean="0"/>
              <a:pPr/>
              <a:t>12/2/2012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5260AF4-F8FC-4CE2-838D-59E613DF8253}" type="datetimeFigureOut">
              <a:rPr lang="pt-BR" smtClean="0"/>
              <a:pPr/>
              <a:t>12/2/2012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85260AF4-F8FC-4CE2-838D-59E613DF8253}" type="datetimeFigureOut">
              <a:rPr lang="pt-BR" smtClean="0"/>
              <a:pPr/>
              <a:t>12/2/2012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586F647-6A16-4A45-A7A1-FAD1B421BFAB}"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Retângulo com Único Canto Aparado e Arredondad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ângulo retângu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ítu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t-BR" smtClean="0"/>
              <a:t>Clique para editar o estilo do título mestre</a:t>
            </a:r>
            <a:endParaRPr kumimoji="0" lang="en-US"/>
          </a:p>
        </p:txBody>
      </p:sp>
      <p:sp>
        <p:nvSpPr>
          <p:cNvPr id="4" name="Espaço Reservado para Tex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85260AF4-F8FC-4CE2-838D-59E613DF8253}" type="datetimeFigureOut">
              <a:rPr lang="pt-BR" smtClean="0"/>
              <a:pPr/>
              <a:t>12/2/2012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a:xfrm>
            <a:off x="8077200" y="6356350"/>
            <a:ext cx="609600" cy="365125"/>
          </a:xfrm>
        </p:spPr>
        <p:txBody>
          <a:bodyPr/>
          <a:lstStyle/>
          <a:p>
            <a:fld id="{5586F647-6A16-4A45-A7A1-FAD1B421BFAB}" type="slidenum">
              <a:rPr lang="pt-BR" smtClean="0"/>
              <a:pPr/>
              <a:t>‹nº›</a:t>
            </a:fld>
            <a:endParaRPr lang="pt-BR"/>
          </a:p>
        </p:txBody>
      </p:sp>
      <p:sp>
        <p:nvSpPr>
          <p:cNvPr id="3" name="Espaço Reservado para Imagem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BR" smtClean="0"/>
              <a:t>Clique no ícone para adicionar uma imagem</a:t>
            </a:r>
            <a:endParaRPr kumimoji="0" lang="en-US" dirty="0"/>
          </a:p>
        </p:txBody>
      </p:sp>
      <p:sp>
        <p:nvSpPr>
          <p:cNvPr id="10" name="Forma liv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a liv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a liv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a liv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ço Reservado para Títu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5260AF4-F8FC-4CE2-838D-59E613DF8253}" type="datetimeFigureOut">
              <a:rPr lang="pt-BR" smtClean="0"/>
              <a:pPr/>
              <a:t>12/2/2012</a:t>
            </a:fld>
            <a:endParaRPr lang="pt-BR"/>
          </a:p>
        </p:txBody>
      </p:sp>
      <p:sp>
        <p:nvSpPr>
          <p:cNvPr id="22" name="Espaço Reservado para Rodapé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t-BR"/>
          </a:p>
        </p:txBody>
      </p:sp>
      <p:sp>
        <p:nvSpPr>
          <p:cNvPr id="18" name="Espaço Reservado para Número de Slid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586F647-6A16-4A45-A7A1-FAD1B421BFAB}" type="slidenum">
              <a:rPr lang="pt-BR" smtClean="0"/>
              <a:pPr/>
              <a:t>‹nº›</a:t>
            </a:fld>
            <a:endParaRPr lang="pt-BR"/>
          </a:p>
        </p:txBody>
      </p:sp>
      <p:grpSp>
        <p:nvGrpSpPr>
          <p:cNvPr id="2" name="Grupo 1"/>
          <p:cNvGrpSpPr/>
          <p:nvPr/>
        </p:nvGrpSpPr>
        <p:grpSpPr>
          <a:xfrm>
            <a:off x="-19017" y="202408"/>
            <a:ext cx="9180548" cy="649224"/>
            <a:chOff x="-19045" y="216550"/>
            <a:chExt cx="9180548" cy="649224"/>
          </a:xfrm>
        </p:grpSpPr>
        <p:sp>
          <p:nvSpPr>
            <p:cNvPr id="12" name="Forma liv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a liv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33400" y="1814514"/>
            <a:ext cx="7851648" cy="1828800"/>
          </a:xfrm>
        </p:spPr>
        <p:txBody>
          <a:bodyPr>
            <a:normAutofit fontScale="90000"/>
          </a:bodyPr>
          <a:lstStyle/>
          <a:p>
            <a:r>
              <a:rPr lang="pt-BR" sz="13800" dirty="0" smtClean="0">
                <a:ln>
                  <a:solidFill>
                    <a:schemeClr val="bg2">
                      <a:lumMod val="50000"/>
                    </a:schemeClr>
                  </a:solidFill>
                </a:ln>
                <a:solidFill>
                  <a:srgbClr val="FF0000"/>
                </a:solidFill>
                <a:effectLst>
                  <a:glow rad="101600">
                    <a:srgbClr val="FF0000">
                      <a:alpha val="40000"/>
                    </a:srgbClr>
                  </a:glow>
                  <a:outerShdw blurRad="38100" dist="25400" dir="5400000" algn="tl" rotWithShape="0">
                    <a:srgbClr val="000000">
                      <a:alpha val="43000"/>
                    </a:srgbClr>
                  </a:outerShdw>
                </a:effectLst>
              </a:rPr>
              <a:t>Sociologia</a:t>
            </a:r>
            <a:r>
              <a:rPr lang="pt-BR" dirty="0" smtClean="0">
                <a:ln>
                  <a:solidFill>
                    <a:schemeClr val="bg2">
                      <a:lumMod val="50000"/>
                    </a:schemeClr>
                  </a:solidFill>
                </a:ln>
                <a:solidFill>
                  <a:srgbClr val="FF0000"/>
                </a:solidFill>
                <a:effectLst>
                  <a:glow rad="101600">
                    <a:srgbClr val="FF0000">
                      <a:alpha val="40000"/>
                    </a:srgbClr>
                  </a:glow>
                  <a:outerShdw blurRad="38100" dist="25400" dir="5400000" algn="tl" rotWithShape="0">
                    <a:srgbClr val="000000">
                      <a:alpha val="43000"/>
                    </a:srgbClr>
                  </a:outerShdw>
                </a:effectLst>
              </a:rPr>
              <a:t> </a:t>
            </a:r>
            <a:endParaRPr lang="pt-BR" dirty="0">
              <a:ln>
                <a:solidFill>
                  <a:schemeClr val="bg2">
                    <a:lumMod val="50000"/>
                  </a:schemeClr>
                </a:solidFill>
              </a:ln>
              <a:solidFill>
                <a:srgbClr val="FF0000"/>
              </a:solidFill>
              <a:effectLst>
                <a:glow rad="101600">
                  <a:srgbClr val="FF0000">
                    <a:alpha val="40000"/>
                  </a:srgbClr>
                </a:glow>
                <a:outerShdw blurRad="38100" dist="25400" dir="5400000" algn="tl" rotWithShape="0">
                  <a:srgbClr val="000000">
                    <a:alpha val="43000"/>
                  </a:srgbClr>
                </a:outerShdw>
              </a:effectLst>
            </a:endParaRPr>
          </a:p>
        </p:txBody>
      </p:sp>
      <p:sp>
        <p:nvSpPr>
          <p:cNvPr id="3" name="Subtítulo 2"/>
          <p:cNvSpPr>
            <a:spLocks noGrp="1"/>
          </p:cNvSpPr>
          <p:nvPr>
            <p:ph type="subTitle" idx="1"/>
          </p:nvPr>
        </p:nvSpPr>
        <p:spPr>
          <a:xfrm>
            <a:off x="1285852" y="5072074"/>
            <a:ext cx="7854696" cy="1752600"/>
          </a:xfrm>
        </p:spPr>
        <p:txBody>
          <a:bodyPr>
            <a:normAutofit/>
          </a:bodyPr>
          <a:lstStyle/>
          <a:p>
            <a:r>
              <a:rPr lang="pt-BR" sz="2800" dirty="0" smtClean="0">
                <a:solidFill>
                  <a:sysClr val="windowText" lastClr="000000"/>
                </a:solidFill>
              </a:rPr>
              <a:t>Prof. Luiz Egidio Tasca Tussi</a:t>
            </a:r>
            <a:endParaRPr lang="pt-BR" dirty="0" smtClean="0">
              <a:solidFill>
                <a:sysClr val="windowText" lastClr="000000"/>
              </a:solidFill>
            </a:endParaRPr>
          </a:p>
          <a:p>
            <a:r>
              <a:rPr lang="pt-BR" sz="1800" dirty="0" smtClean="0">
                <a:solidFill>
                  <a:sysClr val="windowText" lastClr="000000"/>
                </a:solidFill>
              </a:rPr>
              <a:t>Graduado em História  e pós-graduando </a:t>
            </a:r>
          </a:p>
          <a:p>
            <a:r>
              <a:rPr lang="pt-BR" sz="1600" dirty="0" smtClean="0">
                <a:solidFill>
                  <a:sysClr val="windowText" lastClr="000000"/>
                </a:solidFill>
              </a:rPr>
              <a:t>em Psicopedagoga Institucional e Clinica </a:t>
            </a:r>
          </a:p>
          <a:p>
            <a:r>
              <a:rPr lang="pt-BR" sz="1600" dirty="0" smtClean="0">
                <a:solidFill>
                  <a:sysClr val="windowText" lastClr="000000"/>
                </a:solidFill>
              </a:rPr>
              <a:t>pela Fundação Educacional de Fernandópolis</a:t>
            </a:r>
            <a:endParaRPr lang="pt-BR" sz="1600" dirty="0">
              <a:solidFill>
                <a:sysClr val="windowText" lastClr="000000"/>
              </a:solidFill>
            </a:endParaRPr>
          </a:p>
        </p:txBody>
      </p:sp>
      <p:sp>
        <p:nvSpPr>
          <p:cNvPr id="4" name="CaixaDeTexto 3"/>
          <p:cNvSpPr txBox="1"/>
          <p:nvPr/>
        </p:nvSpPr>
        <p:spPr>
          <a:xfrm>
            <a:off x="0" y="3630043"/>
            <a:ext cx="9144000" cy="461665"/>
          </a:xfrm>
          <a:prstGeom prst="rect">
            <a:avLst/>
          </a:prstGeom>
          <a:noFill/>
        </p:spPr>
        <p:txBody>
          <a:bodyPr wrap="square" rtlCol="0">
            <a:spAutoFit/>
          </a:bodyPr>
          <a:lstStyle/>
          <a:p>
            <a:r>
              <a:rPr lang="pt-BR" sz="2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pitchFamily="34" charset="0"/>
                <a:cs typeface="Arial" pitchFamily="34" charset="0"/>
              </a:rPr>
              <a:t>1º ANO ENSINO MÉDIO</a:t>
            </a:r>
            <a:endParaRPr lang="pt-BR" sz="2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pitchFamily="34" charset="0"/>
              <a:cs typeface="Arial" pitchFamily="34" charset="0"/>
            </a:endParaRPr>
          </a:p>
        </p:txBody>
      </p:sp>
      <p:sp>
        <p:nvSpPr>
          <p:cNvPr id="5" name="CaixaDeTexto 4"/>
          <p:cNvSpPr txBox="1"/>
          <p:nvPr/>
        </p:nvSpPr>
        <p:spPr>
          <a:xfrm>
            <a:off x="0" y="1000108"/>
            <a:ext cx="9144000" cy="584775"/>
          </a:xfrm>
          <a:prstGeom prst="rect">
            <a:avLst/>
          </a:prstGeom>
          <a:noFill/>
        </p:spPr>
        <p:txBody>
          <a:bodyPr wrap="square" rtlCol="0">
            <a:spAutoFit/>
          </a:bodyPr>
          <a:lstStyle/>
          <a:p>
            <a:pPr algn="ctr"/>
            <a:r>
              <a:rPr lang="pt-B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Escola Estadual Professor  João Pereira Valim</a:t>
            </a:r>
            <a:endParaRPr lang="pt-BR"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1414"/>
            <a:ext cx="8229600" cy="1143000"/>
          </a:xfrm>
        </p:spPr>
        <p:txBody>
          <a:bodyPr>
            <a:normAutofit/>
          </a:bodyPr>
          <a:lstStyle/>
          <a:p>
            <a:r>
              <a:rPr lang="pt-BR" sz="3200" dirty="0" smtClean="0"/>
              <a:t>O que é </a:t>
            </a:r>
            <a:r>
              <a:rPr lang="pt-BR" sz="3200" dirty="0" smtClean="0"/>
              <a:t>Sociologia?</a:t>
            </a:r>
            <a:endParaRPr lang="pt-BR" sz="3200" dirty="0"/>
          </a:p>
        </p:txBody>
      </p:sp>
      <p:sp>
        <p:nvSpPr>
          <p:cNvPr id="3" name="Espaço Reservado para Conteúdo 2"/>
          <p:cNvSpPr>
            <a:spLocks noGrp="1"/>
          </p:cNvSpPr>
          <p:nvPr>
            <p:ph idx="1"/>
          </p:nvPr>
        </p:nvSpPr>
        <p:spPr>
          <a:xfrm>
            <a:off x="642910" y="1643074"/>
            <a:ext cx="7429552" cy="4929198"/>
          </a:xfrm>
        </p:spPr>
        <p:txBody>
          <a:bodyPr>
            <a:normAutofit/>
          </a:bodyPr>
          <a:lstStyle/>
          <a:p>
            <a:r>
              <a:rPr lang="pt-BR" dirty="0" smtClean="0"/>
              <a:t>De certa forma, a sociologia surgiu como uma resposta intelectual para tentar analisar, explicar e melhorar essa nova estruturação, sobretudo social, que o mundo vivia. Portanto, sociologia é a ciência que, através de seus métodos de investigação científica, estuda o comportamento humano perante seu meio social e busca compreender as estruturas e as relações da sociedade. </a:t>
            </a:r>
            <a:br>
              <a:rPr lang="pt-BR" dirty="0" smtClean="0"/>
            </a:br>
            <a:r>
              <a:rPr lang="pt-BR" dirty="0" smtClean="0"/>
              <a:t/>
            </a:r>
            <a:br>
              <a:rPr lang="pt-BR" dirty="0" smtClean="0"/>
            </a:br>
            <a:r>
              <a:rPr lang="pt-BR" dirty="0" smtClean="0"/>
              <a:t/>
            </a:r>
            <a:br>
              <a:rPr lang="pt-BR" dirty="0" smtClean="0"/>
            </a:br>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1414"/>
            <a:ext cx="8229600" cy="1143000"/>
          </a:xfrm>
        </p:spPr>
        <p:txBody>
          <a:bodyPr>
            <a:normAutofit/>
          </a:bodyPr>
          <a:lstStyle/>
          <a:p>
            <a:r>
              <a:rPr lang="pt-BR" sz="3200" dirty="0" smtClean="0"/>
              <a:t>A Sociologia como disciplina</a:t>
            </a:r>
            <a:endParaRPr lang="pt-BR" sz="3200" dirty="0"/>
          </a:p>
        </p:txBody>
      </p:sp>
      <p:sp>
        <p:nvSpPr>
          <p:cNvPr id="3" name="Espaço Reservado para Conteúdo 2"/>
          <p:cNvSpPr>
            <a:spLocks noGrp="1"/>
          </p:cNvSpPr>
          <p:nvPr>
            <p:ph idx="1"/>
          </p:nvPr>
        </p:nvSpPr>
        <p:spPr>
          <a:xfrm>
            <a:off x="457200" y="1254458"/>
            <a:ext cx="8229600" cy="5460690"/>
          </a:xfrm>
        </p:spPr>
        <p:txBody>
          <a:bodyPr>
            <a:normAutofit/>
          </a:bodyPr>
          <a:lstStyle/>
          <a:p>
            <a:pPr>
              <a:buNone/>
            </a:pPr>
            <a:r>
              <a:rPr lang="pt-BR" dirty="0" smtClean="0"/>
              <a:t>O termo “sociologia” foi criado por:</a:t>
            </a:r>
          </a:p>
          <a:p>
            <a:pPr lvl="3"/>
            <a:r>
              <a:rPr lang="pt-BR" dirty="0" smtClean="0"/>
              <a:t>Augusto Comte, cuja intenção era unificar várias áreas do conhecimento, como psicologia, economia, etc. </a:t>
            </a:r>
          </a:p>
          <a:p>
            <a:pPr>
              <a:buNone/>
            </a:pPr>
            <a:r>
              <a:rPr lang="pt-BR" dirty="0" smtClean="0"/>
              <a:t>As três principais linhas de pensamento dentro da sociologia são: </a:t>
            </a:r>
          </a:p>
          <a:p>
            <a:r>
              <a:rPr lang="pt-BR" dirty="0" smtClean="0"/>
              <a:t>Positivista-Funcionalista;</a:t>
            </a:r>
          </a:p>
          <a:p>
            <a:pPr lvl="3"/>
            <a:r>
              <a:rPr lang="pt-BR" dirty="0" smtClean="0"/>
              <a:t> tendo como fundador Auguste Comte e grande </a:t>
            </a:r>
            <a:r>
              <a:rPr lang="pt-BR" dirty="0" err="1" smtClean="0"/>
              <a:t>contribuidor</a:t>
            </a:r>
            <a:r>
              <a:rPr lang="pt-BR" dirty="0" smtClean="0"/>
              <a:t>, Émile </a:t>
            </a:r>
            <a:r>
              <a:rPr lang="pt-BR" dirty="0" err="1" smtClean="0"/>
              <a:t>Durkheim</a:t>
            </a:r>
            <a:endParaRPr lang="pt-BR" dirty="0" smtClean="0"/>
          </a:p>
          <a:p>
            <a:r>
              <a:rPr lang="pt-BR" dirty="0" smtClean="0"/>
              <a:t>Sociologia Compreensiva;</a:t>
            </a:r>
          </a:p>
          <a:p>
            <a:pPr lvl="3"/>
            <a:r>
              <a:rPr lang="pt-BR" dirty="0" smtClean="0"/>
              <a:t> Iniciada por Max Weber </a:t>
            </a:r>
          </a:p>
          <a:p>
            <a:r>
              <a:rPr lang="pt-BR" dirty="0" smtClean="0"/>
              <a:t>Explicação Sociológica Dialética;</a:t>
            </a:r>
          </a:p>
          <a:p>
            <a:pPr lvl="3"/>
            <a:r>
              <a:rPr lang="pt-BR" dirty="0" smtClean="0"/>
              <a:t>iniciada por Karl Marx.</a:t>
            </a:r>
            <a:endParaRPr lang="pt-B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1414"/>
            <a:ext cx="8229600" cy="1143000"/>
          </a:xfrm>
        </p:spPr>
        <p:txBody>
          <a:bodyPr>
            <a:noAutofit/>
          </a:bodyPr>
          <a:lstStyle/>
          <a:p>
            <a:r>
              <a:rPr lang="pt-BR" sz="3200" dirty="0" smtClean="0"/>
              <a:t>Contexto histórico do pensamento social</a:t>
            </a:r>
            <a:endParaRPr lang="pt-BR" sz="3200" dirty="0"/>
          </a:p>
        </p:txBody>
      </p:sp>
      <p:sp>
        <p:nvSpPr>
          <p:cNvPr id="5" name="CaixaDeTexto 4"/>
          <p:cNvSpPr txBox="1"/>
          <p:nvPr/>
        </p:nvSpPr>
        <p:spPr>
          <a:xfrm>
            <a:off x="500034" y="1928802"/>
            <a:ext cx="8429684" cy="5324535"/>
          </a:xfrm>
          <a:prstGeom prst="rect">
            <a:avLst/>
          </a:prstGeom>
          <a:noFill/>
        </p:spPr>
        <p:txBody>
          <a:bodyPr wrap="square" rtlCol="0">
            <a:spAutoFit/>
          </a:bodyPr>
          <a:lstStyle/>
          <a:p>
            <a:pPr algn="just"/>
            <a:r>
              <a:rPr lang="pt-BR" sz="1600" dirty="0" smtClean="0">
                <a:solidFill>
                  <a:srgbClr val="002060"/>
                </a:solidFill>
              </a:rPr>
              <a:t>	</a:t>
            </a:r>
            <a:r>
              <a:rPr lang="pt-BR" sz="2400" dirty="0" smtClean="0">
                <a:solidFill>
                  <a:srgbClr val="002060"/>
                </a:solidFill>
              </a:rPr>
              <a:t>No século XVIII, a Europa vivia um dos mais importantes momentos de sua história. A Revolução Francesa e Industrial provocaram mudanças que até hoje são refletidas na nossa geração. Toda conjuntura política, econômica e cultural passava por modificações: os novos métodos de produção geravam o aumento da produtividade e vários trabalhadores foram substituídos por máquinas. Além disso, ocorria o intenso êxodo rural, ocasionando uma explosão demográfica e conseqüentemente, uma falta de infra-estrutura capaz de comportar esses excedentes populacionais.</a:t>
            </a:r>
          </a:p>
          <a:p>
            <a:pPr algn="just"/>
            <a:r>
              <a:rPr lang="pt-BR" sz="2400" dirty="0" smtClean="0">
                <a:solidFill>
                  <a:srgbClr val="002060"/>
                </a:solidFill>
              </a:rPr>
              <a:t>	A falta de empregos aliada à falta de infra-estrutura levou a um relativo estado de caos social: aumento da miséria, fome, criminalidade, doenças, prostituição, suicídio, etc. </a:t>
            </a:r>
            <a:r>
              <a:rPr lang="pt-BR" sz="2800" dirty="0" smtClean="0"/>
              <a:t/>
            </a:r>
            <a:br>
              <a:rPr lang="pt-BR" sz="2800" dirty="0" smtClean="0"/>
            </a:br>
            <a:endParaRPr lang="pt-B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1414"/>
            <a:ext cx="8229600" cy="1143000"/>
          </a:xfrm>
        </p:spPr>
        <p:txBody>
          <a:bodyPr>
            <a:normAutofit/>
          </a:bodyPr>
          <a:lstStyle/>
          <a:p>
            <a:r>
              <a:rPr lang="pt-BR" sz="3200" dirty="0" smtClean="0"/>
              <a:t>Sociologia e senso Comum</a:t>
            </a:r>
            <a:endParaRPr lang="pt-BR" sz="3200" dirty="0"/>
          </a:p>
        </p:txBody>
      </p:sp>
      <p:sp>
        <p:nvSpPr>
          <p:cNvPr id="3" name="Espaço Reservado para Conteúdo 2"/>
          <p:cNvSpPr>
            <a:spLocks noGrp="1"/>
          </p:cNvSpPr>
          <p:nvPr>
            <p:ph idx="1"/>
          </p:nvPr>
        </p:nvSpPr>
        <p:spPr/>
        <p:txBody>
          <a:bodyPr/>
          <a:lstStyle/>
          <a:p>
            <a:pPr algn="just">
              <a:buNone/>
            </a:pPr>
            <a:r>
              <a:rPr lang="pt-BR" dirty="0" smtClean="0"/>
              <a:t>   A atitude natural perante o mundo produz, a partir das experiências vividas pelos homens, um tipo particular de conhecimento geralmente designado por </a:t>
            </a:r>
            <a:r>
              <a:rPr lang="pt-BR" b="1" dirty="0" smtClean="0"/>
              <a:t>Senso Comum</a:t>
            </a:r>
            <a:r>
              <a:rPr lang="pt-BR" dirty="0" smtClean="0"/>
              <a:t>. Este é o modo comum e corrente do conhecimento humano que se adquire no contacto </a:t>
            </a:r>
            <a:r>
              <a:rPr lang="pt-BR" dirty="0" err="1" smtClean="0"/>
              <a:t>directo</a:t>
            </a:r>
            <a:r>
              <a:rPr lang="pt-BR" dirty="0" smtClean="0"/>
              <a:t> com a realidade. Assim, </a:t>
            </a:r>
            <a:r>
              <a:rPr lang="pt-BR" b="1" dirty="0" smtClean="0"/>
              <a:t>o senso comum é este saber empírico e imediato que adquirimos espontaneamente sem nenhuma procura sistemática ou metódica e sem qualquer estudo ou reflexão prévia</a:t>
            </a:r>
            <a:r>
              <a:rPr lang="pt-BR" dirty="0" smtClean="0"/>
              <a:t>.</a:t>
            </a:r>
            <a:endParaRPr lang="pt-B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1414"/>
            <a:ext cx="8229600" cy="1143000"/>
          </a:xfrm>
        </p:spPr>
        <p:txBody>
          <a:bodyPr>
            <a:normAutofit/>
          </a:bodyPr>
          <a:lstStyle/>
          <a:p>
            <a:r>
              <a:rPr lang="pt-BR" sz="3200" dirty="0" smtClean="0"/>
              <a:t>Sociologia e senso comum</a:t>
            </a:r>
            <a:endParaRPr lang="pt-BR" sz="3200" dirty="0"/>
          </a:p>
        </p:txBody>
      </p:sp>
      <p:sp>
        <p:nvSpPr>
          <p:cNvPr id="3" name="Espaço Reservado para Conteúdo 2"/>
          <p:cNvSpPr>
            <a:spLocks noGrp="1"/>
          </p:cNvSpPr>
          <p:nvPr>
            <p:ph idx="1"/>
          </p:nvPr>
        </p:nvSpPr>
        <p:spPr/>
        <p:txBody>
          <a:bodyPr/>
          <a:lstStyle/>
          <a:p>
            <a:pPr algn="just">
              <a:buNone/>
            </a:pPr>
            <a:r>
              <a:rPr lang="pt-BR" dirty="0" smtClean="0"/>
              <a:t>	A expressão </a:t>
            </a:r>
            <a:r>
              <a:rPr lang="pt-BR" i="1" dirty="0" smtClean="0"/>
              <a:t>senso comum</a:t>
            </a:r>
            <a:r>
              <a:rPr lang="pt-BR" dirty="0" smtClean="0"/>
              <a:t> designa, também, um conjunto de saberes e opiniões que uma determinada comunidade humana acumulou no decorrer do seu desenvolvimento. Sendo produto das experiências vividas por um povo ou por um grupo social alargado, esse saber comum constitui um patrimônio que herdamos das gerações anteriores e que partilhamos com todos os indivíduos da comunidade a que pertencemos.</a:t>
            </a:r>
          </a:p>
          <a:p>
            <a:pPr>
              <a:buNone/>
            </a:pPr>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1422"/>
            <a:ext cx="8229600" cy="1143000"/>
          </a:xfrm>
        </p:spPr>
        <p:txBody>
          <a:bodyPr>
            <a:normAutofit/>
          </a:bodyPr>
          <a:lstStyle/>
          <a:p>
            <a:r>
              <a:rPr lang="pt-BR" sz="3200" dirty="0" smtClean="0"/>
              <a:t>Sociologia e senso comum</a:t>
            </a:r>
            <a:endParaRPr lang="pt-BR" sz="3200" dirty="0"/>
          </a:p>
        </p:txBody>
      </p:sp>
      <p:sp>
        <p:nvSpPr>
          <p:cNvPr id="3" name="Espaço Reservado para Conteúdo 2"/>
          <p:cNvSpPr>
            <a:spLocks noGrp="1"/>
          </p:cNvSpPr>
          <p:nvPr>
            <p:ph idx="1"/>
          </p:nvPr>
        </p:nvSpPr>
        <p:spPr/>
        <p:txBody>
          <a:bodyPr/>
          <a:lstStyle/>
          <a:p>
            <a:r>
              <a:rPr lang="pt-BR" b="1" dirty="0" smtClean="0"/>
              <a:t>Caracterização do senso comum</a:t>
            </a:r>
            <a:r>
              <a:rPr lang="pt-BR" dirty="0" smtClean="0"/>
              <a:t> </a:t>
            </a:r>
          </a:p>
          <a:p>
            <a:pPr algn="just">
              <a:buNone/>
            </a:pPr>
            <a:r>
              <a:rPr lang="pt-BR" i="1" dirty="0" smtClean="0"/>
              <a:t>	O conhecimento vulgar ou popular, às vezes denominado senso comum, não se distingue do conhecimento científico nem pela veracidade nem pela natureza do </a:t>
            </a:r>
            <a:r>
              <a:rPr lang="pt-BR" i="1" dirty="0" err="1" smtClean="0"/>
              <a:t>objecto</a:t>
            </a:r>
            <a:r>
              <a:rPr lang="pt-BR" i="1" dirty="0" smtClean="0"/>
              <a:t> conhecido: o que os diferencia é a forma, o modo ou o método e os instrumentos do "conhecer".</a:t>
            </a:r>
            <a:endParaRPr lang="pt-BR" dirty="0" smtClean="0"/>
          </a:p>
          <a:p>
            <a:pPr>
              <a:buNone/>
            </a:pPr>
            <a:endParaRPr lang="pt-B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70000" lnSpcReduction="20000"/>
          </a:bodyPr>
          <a:lstStyle/>
          <a:p>
            <a:r>
              <a:rPr lang="pt-BR" dirty="0" smtClean="0"/>
              <a:t>Superficial:</a:t>
            </a:r>
          </a:p>
          <a:p>
            <a:pPr lvl="1"/>
            <a:r>
              <a:rPr lang="pt-BR" i="1" dirty="0" smtClean="0"/>
              <a:t> isto é, conforma-se com a aparência, com aquilo que se pode comprovar simplesmente estando junto das coisas: expressa-se por frases como "porque o vi", "porque o senti", "porque o disseram", "porque toda a gente o diz";</a:t>
            </a:r>
            <a:endParaRPr lang="pt-BR" dirty="0" smtClean="0"/>
          </a:p>
          <a:p>
            <a:r>
              <a:rPr lang="pt-BR" dirty="0" smtClean="0"/>
              <a:t>Sensitivo</a:t>
            </a:r>
            <a:r>
              <a:rPr lang="pt-BR" i="1" dirty="0" smtClean="0"/>
              <a:t>:</a:t>
            </a:r>
          </a:p>
          <a:p>
            <a:pPr lvl="1"/>
            <a:r>
              <a:rPr lang="pt-BR" i="1" dirty="0" smtClean="0"/>
              <a:t>ou seja, referente a vivências, estados de ânimo e emoções da vida diária;</a:t>
            </a:r>
            <a:endParaRPr lang="pt-BR" dirty="0" smtClean="0"/>
          </a:p>
          <a:p>
            <a:r>
              <a:rPr lang="pt-BR" dirty="0" err="1" smtClean="0"/>
              <a:t>Subjectivo</a:t>
            </a:r>
            <a:r>
              <a:rPr lang="pt-BR" i="1" dirty="0" smtClean="0"/>
              <a:t>:</a:t>
            </a:r>
          </a:p>
          <a:p>
            <a:pPr lvl="1"/>
            <a:r>
              <a:rPr lang="pt-BR" i="1" dirty="0" smtClean="0"/>
              <a:t> pois é o próprio sujeito que organiza as suas experiências e conhecimentos, tanto os que adquire por vivência própria quanto os "por ouvir dizer";</a:t>
            </a:r>
            <a:endParaRPr lang="pt-BR" dirty="0" smtClean="0"/>
          </a:p>
          <a:p>
            <a:r>
              <a:rPr lang="pt-BR" dirty="0" smtClean="0"/>
              <a:t>Assistemático</a:t>
            </a:r>
            <a:r>
              <a:rPr lang="pt-BR" i="1" dirty="0" smtClean="0"/>
              <a:t>:</a:t>
            </a:r>
          </a:p>
          <a:p>
            <a:pPr lvl="1"/>
            <a:r>
              <a:rPr lang="pt-BR" i="1" dirty="0" smtClean="0"/>
              <a:t>pois esta "organização das experiências não visa uma sistematização das </a:t>
            </a:r>
            <a:r>
              <a:rPr lang="pt-BR" i="1" dirty="0" err="1" smtClean="0"/>
              <a:t>ideias</a:t>
            </a:r>
            <a:r>
              <a:rPr lang="pt-BR" i="1" dirty="0" smtClean="0"/>
              <a:t>, nem na forma de adquiri-las nem na tentativa de validá-las;</a:t>
            </a:r>
            <a:endParaRPr lang="pt-BR" dirty="0" smtClean="0"/>
          </a:p>
          <a:p>
            <a:r>
              <a:rPr lang="pt-BR" i="1" dirty="0" smtClean="0"/>
              <a:t>A</a:t>
            </a:r>
            <a:r>
              <a:rPr lang="pt-BR" dirty="0" smtClean="0"/>
              <a:t>crítico</a:t>
            </a:r>
            <a:r>
              <a:rPr lang="pt-BR" i="1" dirty="0" smtClean="0"/>
              <a:t>:</a:t>
            </a:r>
          </a:p>
          <a:p>
            <a:pPr lvl="1"/>
            <a:r>
              <a:rPr lang="pt-BR" i="1" dirty="0" smtClean="0"/>
              <a:t>pois, verdadeiros ou não, a pretensão de que esses conhecimentos o sejam não se manifesta sempre de uma forma crítica.</a:t>
            </a:r>
            <a:endParaRPr lang="pt-BR" dirty="0" smtClean="0"/>
          </a:p>
          <a:p>
            <a:pPr>
              <a:buNone/>
            </a:pPr>
            <a:r>
              <a:rPr lang="pt-BR" i="1" dirty="0" smtClean="0"/>
              <a:t>			</a:t>
            </a:r>
          </a:p>
          <a:p>
            <a:pPr>
              <a:buNone/>
            </a:pPr>
            <a:r>
              <a:rPr lang="pt-BR" i="1" dirty="0" smtClean="0"/>
              <a:t>				(E. </a:t>
            </a:r>
            <a:r>
              <a:rPr lang="pt-BR" i="1" dirty="0" err="1" smtClean="0"/>
              <a:t>Lakatos</a:t>
            </a:r>
            <a:r>
              <a:rPr lang="pt-BR" i="1" dirty="0" smtClean="0"/>
              <a:t>, </a:t>
            </a:r>
            <a:r>
              <a:rPr lang="pt-BR" dirty="0" smtClean="0"/>
              <a:t>Metodologia Científica</a:t>
            </a:r>
            <a:r>
              <a:rPr lang="pt-BR" i="1" dirty="0" smtClean="0"/>
              <a:t>, São Paulo, 1986)</a:t>
            </a:r>
            <a:endParaRPr lang="pt-BR" dirty="0" smtClean="0"/>
          </a:p>
          <a:p>
            <a:endParaRPr lang="pt-BR" dirty="0"/>
          </a:p>
        </p:txBody>
      </p:sp>
      <p:sp>
        <p:nvSpPr>
          <p:cNvPr id="5" name="Título 1"/>
          <p:cNvSpPr>
            <a:spLocks noGrp="1"/>
          </p:cNvSpPr>
          <p:nvPr>
            <p:ph type="title"/>
          </p:nvPr>
        </p:nvSpPr>
        <p:spPr>
          <a:xfrm>
            <a:off x="457200" y="785794"/>
            <a:ext cx="8229600" cy="438896"/>
          </a:xfrm>
        </p:spPr>
        <p:txBody>
          <a:bodyPr>
            <a:normAutofit fontScale="90000"/>
          </a:bodyPr>
          <a:lstStyle/>
          <a:p>
            <a:r>
              <a:rPr lang="pt-BR" sz="3600" dirty="0" smtClean="0"/>
              <a:t>Sociologia e senso comum</a:t>
            </a:r>
            <a:endParaRPr lang="pt-BR"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78</TotalTime>
  <Words>426</Words>
  <Application>Microsoft Office PowerPoint</Application>
  <PresentationFormat>Apresentação na tela (4:3)</PresentationFormat>
  <Paragraphs>42</Paragraphs>
  <Slides>8</Slides>
  <Notes>0</Notes>
  <HiddenSlides>0</HiddenSlides>
  <MMClips>0</MMClips>
  <ScaleCrop>false</ScaleCrop>
  <HeadingPairs>
    <vt:vector size="4" baseType="variant">
      <vt:variant>
        <vt:lpstr>Tema</vt:lpstr>
      </vt:variant>
      <vt:variant>
        <vt:i4>1</vt:i4>
      </vt:variant>
      <vt:variant>
        <vt:lpstr>Títulos de slides</vt:lpstr>
      </vt:variant>
      <vt:variant>
        <vt:i4>8</vt:i4>
      </vt:variant>
    </vt:vector>
  </HeadingPairs>
  <TitlesOfParts>
    <vt:vector size="9" baseType="lpstr">
      <vt:lpstr>Fluxo</vt:lpstr>
      <vt:lpstr>Sociologia </vt:lpstr>
      <vt:lpstr>O que é Sociologia?</vt:lpstr>
      <vt:lpstr>A Sociologia como disciplina</vt:lpstr>
      <vt:lpstr>Contexto histórico do pensamento social</vt:lpstr>
      <vt:lpstr>Sociologia e senso Comum</vt:lpstr>
      <vt:lpstr>Sociologia e senso comum</vt:lpstr>
      <vt:lpstr>Sociologia e senso comum</vt:lpstr>
      <vt:lpstr>Sociologia e senso comum</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Sociologia </dc:title>
  <dc:creator>Luiz Egidio</dc:creator>
  <cp:lastModifiedBy>Luiz Egidio</cp:lastModifiedBy>
  <cp:revision>2</cp:revision>
  <dcterms:created xsi:type="dcterms:W3CDTF">2012-02-12T13:03:19Z</dcterms:created>
  <dcterms:modified xsi:type="dcterms:W3CDTF">2012-02-12T17:58:53Z</dcterms:modified>
</cp:coreProperties>
</file>