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6" r:id="rId10"/>
    <p:sldId id="268" r:id="rId11"/>
    <p:sldId id="262" r:id="rId12"/>
    <p:sldId id="265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vecam.org/auteur.php3?id_auteur=229&amp;lang=pt&amp;nemo=ed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criticanarede.com/fil_relatcultural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1814514"/>
            <a:ext cx="7851648" cy="18288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13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Sociologia</a:t>
            </a:r>
            <a:r>
              <a:rPr lang="pt-BR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t-BR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52" y="5072074"/>
            <a:ext cx="7854696" cy="1752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Prof. Luiz Egidio Tasca Tussi</a:t>
            </a:r>
            <a:endParaRPr lang="pt-BR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pt-BR" sz="1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Graduado em História  e pós-graduando </a:t>
            </a:r>
          </a:p>
          <a:p>
            <a:r>
              <a:rPr lang="pt-BR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</a:t>
            </a:r>
            <a:r>
              <a:rPr lang="pt-BR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 Psicopedagoga Institucional e Clínica </a:t>
            </a:r>
          </a:p>
          <a:p>
            <a:r>
              <a:rPr lang="pt-BR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pela Fundação Educacional de Fernandópolis</a:t>
            </a:r>
            <a:endParaRPr lang="pt-BR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630043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pt-BR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º </a:t>
            </a:r>
            <a:r>
              <a:rPr lang="pt-B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ANO ENSINO MÉDIO</a:t>
            </a:r>
            <a:endParaRPr lang="pt-BR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00010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Escola Estadual Professor  João Pereira Valim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71934" y="1643050"/>
            <a:ext cx="4900618" cy="507207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sz="3100" b="1" dirty="0" smtClean="0"/>
              <a:t>RELATIVISMO CULTURAL </a:t>
            </a:r>
          </a:p>
          <a:p>
            <a:pPr lvl="1" algn="just"/>
            <a:r>
              <a:rPr lang="pt-BR" sz="2900" dirty="0" smtClean="0"/>
              <a:t>Na cultura </a:t>
            </a:r>
            <a:r>
              <a:rPr lang="pt-BR" sz="2900" dirty="0" err="1" smtClean="0"/>
              <a:t>européia-ocidental</a:t>
            </a:r>
            <a:r>
              <a:rPr lang="pt-BR" sz="2900" dirty="0" smtClean="0"/>
              <a:t>, o ato de comer é feito com garfo, faca e colher.  Excetuando-se os cerimoniais, não há ordem estabelecida para sentar na mesa. Na China o costume é comer sentado.  No interior do nordeste é costume comer utilizando-se os dedos.  Junta-se um punhado de comida, em geral com farinha e com os dedos leva-a à boca.  Hábitos diferentes que naturais em seus contextos, podem ser mal interpretados fora deles.  Assim, comer com a mão pode ser uma falta de educação, comer com colher pode ser coisa de pobre ou comer com garfo e faca ou palitos pode parecer estranho a quem não tem este hábito.</a:t>
            </a:r>
          </a:p>
          <a:p>
            <a:endParaRPr lang="pt-BR" dirty="0"/>
          </a:p>
        </p:txBody>
      </p:sp>
      <p:pic>
        <p:nvPicPr>
          <p:cNvPr id="22530" name="Picture 2" descr="http://2.bp.blogspot.com/_S9aXlzmhOrE/TF8VCel7BgI/AAAAAAAAAf8/569KQ9-jVp4/s1600/diversidade_humana_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2000240"/>
            <a:ext cx="442912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5114932" cy="492252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b="1" dirty="0" smtClean="0"/>
              <a:t>ETNOCENTRISMO</a:t>
            </a:r>
            <a:r>
              <a:rPr lang="pt-BR" dirty="0" smtClean="0"/>
              <a:t> </a:t>
            </a:r>
            <a:endParaRPr lang="pt-BR" dirty="0" smtClean="0"/>
          </a:p>
          <a:p>
            <a:pPr lvl="1" algn="just"/>
            <a:r>
              <a:rPr lang="pt-BR" dirty="0" smtClean="0"/>
              <a:t>é </a:t>
            </a:r>
            <a:r>
              <a:rPr lang="pt-BR" dirty="0" smtClean="0"/>
              <a:t>uma atitude na qual a visão ou avaliação de um grupo sempre estaria sendo baseado nos valores adotados pelo seu grupo, como referência, como padrão de valor. Trata-se de uma atitude discriminatória e preconceituosa. Basicamente, encontramos em tal posicionamento um grupo étnico sendo considerado como superior a </a:t>
            </a:r>
            <a:r>
              <a:rPr lang="pt-BR" dirty="0" smtClean="0"/>
              <a:t>outro.</a:t>
            </a:r>
          </a:p>
          <a:p>
            <a:pPr lvl="1" algn="just"/>
            <a:r>
              <a:rPr lang="pt-BR" dirty="0" smtClean="0"/>
              <a:t>Não </a:t>
            </a:r>
            <a:r>
              <a:rPr lang="pt-BR" dirty="0" smtClean="0"/>
              <a:t>existem grupos superiores ou inferiores, mas grupos diferentes. Um grupo pode ter menor ou maior desenvolvimento tecnológico se comparado um ao outro, possivelmente, é mais </a:t>
            </a:r>
            <a:r>
              <a:rPr lang="pt-BR" dirty="0" smtClean="0"/>
              <a:t>adaptável </a:t>
            </a:r>
            <a:r>
              <a:rPr lang="pt-BR" dirty="0" smtClean="0"/>
              <a:t>a determinados ambientes, além de não possuir diversos problemas que esse grupo "</a:t>
            </a:r>
            <a:r>
              <a:rPr lang="pt-BR" b="1" dirty="0" smtClean="0"/>
              <a:t>superior"</a:t>
            </a:r>
            <a:r>
              <a:rPr lang="pt-BR" dirty="0" smtClean="0"/>
              <a:t> possui.</a:t>
            </a:r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686800" cy="438896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Etnocentrismo, alteridade, identidade e diferença</a:t>
            </a:r>
            <a:endParaRPr lang="pt-B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2" name="Picture 4" descr="http://1.bp.blogspot.com/_KMX2_wGA4DQ/TL5M1EXoHjI/AAAAAAAAAPg/R1YRAkkyTAc/s1600/homem_vitruviano_-_da_vinc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285992"/>
            <a:ext cx="3428992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 complementar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Roteiro para atividade:</a:t>
            </a:r>
          </a:p>
          <a:p>
            <a:pPr>
              <a:buNone/>
            </a:pPr>
            <a:endParaRPr lang="pt-BR" dirty="0" smtClean="0"/>
          </a:p>
          <a:p>
            <a:pPr lvl="1"/>
            <a:r>
              <a:rPr lang="pt-BR" dirty="0" smtClean="0"/>
              <a:t>Leitura individual;</a:t>
            </a:r>
          </a:p>
          <a:p>
            <a:pPr lvl="2"/>
            <a:r>
              <a:rPr lang="pt-BR" dirty="0" smtClean="0"/>
              <a:t>O Homem como Centro do Universo</a:t>
            </a:r>
          </a:p>
          <a:p>
            <a:pPr lvl="2">
              <a:buNone/>
            </a:pPr>
            <a:endParaRPr lang="pt-BR" dirty="0" smtClean="0"/>
          </a:p>
          <a:p>
            <a:pPr lvl="1"/>
            <a:r>
              <a:rPr lang="pt-BR" dirty="0" smtClean="0"/>
              <a:t>Leitura pelo professor;</a:t>
            </a:r>
          </a:p>
          <a:p>
            <a:pPr lvl="1">
              <a:buNone/>
            </a:pPr>
            <a:endParaRPr lang="pt-BR" dirty="0" smtClean="0"/>
          </a:p>
          <a:p>
            <a:pPr lvl="1"/>
            <a:r>
              <a:rPr lang="pt-BR" dirty="0" smtClean="0"/>
              <a:t>Analise e discussão do texto;</a:t>
            </a:r>
          </a:p>
          <a:p>
            <a:pPr lvl="1">
              <a:buNone/>
            </a:pPr>
            <a:endParaRPr lang="pt-BR" dirty="0" smtClean="0"/>
          </a:p>
          <a:p>
            <a:pPr lvl="1"/>
            <a:r>
              <a:rPr lang="pt-BR" dirty="0" smtClean="0"/>
              <a:t>Produção de comentários individuais de cada aluno com apresentação para a sala;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Conceitos básicos da teoria antropológica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2910" y="1643074"/>
            <a:ext cx="7429552" cy="4929198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Cultura</a:t>
            </a:r>
          </a:p>
          <a:p>
            <a:pPr lvl="1"/>
            <a:r>
              <a:rPr lang="pt-BR" dirty="0" smtClean="0"/>
              <a:t>É </a:t>
            </a:r>
            <a:r>
              <a:rPr lang="pt-BR" dirty="0" smtClean="0"/>
              <a:t>fundamental para a compreensão de diversos </a:t>
            </a:r>
            <a:r>
              <a:rPr lang="pt-BR" b="1" dirty="0" smtClean="0"/>
              <a:t>valores morais e éticos</a:t>
            </a:r>
            <a:r>
              <a:rPr lang="pt-BR" dirty="0" smtClean="0"/>
              <a:t> que guiam nosso comportamento social.   Entender como estes valores se internalizaram em nós e como eles conduzem nossas emoções e a avaliação do outro, é um grande desafio.</a:t>
            </a:r>
          </a:p>
          <a:p>
            <a:pPr lvl="1"/>
            <a:r>
              <a:rPr lang="pt-BR" dirty="0" smtClean="0"/>
              <a:t>É </a:t>
            </a:r>
            <a:r>
              <a:rPr lang="pt-BR" dirty="0" smtClean="0"/>
              <a:t>o conjunto de atividades e modos de agir, costumes e instruções de um povo. É o meio pelo qual o homem se adapta às condições de existência transformando a realidade. </a:t>
            </a:r>
          </a:p>
          <a:p>
            <a:pPr lvl="1"/>
            <a:r>
              <a:rPr lang="pt-BR" dirty="0" smtClean="0"/>
              <a:t>Um </a:t>
            </a:r>
            <a:r>
              <a:rPr lang="pt-BR" dirty="0" smtClean="0"/>
              <a:t>processo em permanente evolução, diverso e rico. É o desenvolvimento de um grupo social, uma nação, uma comunidade; fruto do esforço coletivo pelo aprimoramento de valores espirituais e materiais.  É o conjunto de fenômenos materiais e ideológicos que caracterizam um grupo étnico ou uma nação ( língua, costumes, rituais, culinária, vestuário, religião, </a:t>
            </a:r>
            <a:r>
              <a:rPr lang="pt-BR" dirty="0" err="1" smtClean="0"/>
              <a:t>etc</a:t>
            </a:r>
            <a:r>
              <a:rPr lang="pt-BR" dirty="0" smtClean="0"/>
              <a:t> ), estando em permanente processo de mudança.</a:t>
            </a:r>
          </a:p>
          <a:p>
            <a:pPr lvl="1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Conceitos básicos da teoria antropológica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54458"/>
            <a:ext cx="8229600" cy="5460690"/>
          </a:xfrm>
        </p:spPr>
        <p:txBody>
          <a:bodyPr>
            <a:normAutofit fontScale="92500"/>
          </a:bodyPr>
          <a:lstStyle/>
          <a:p>
            <a:r>
              <a:rPr lang="pt-BR" b="1" dirty="0" smtClean="0"/>
              <a:t>A Filosofia</a:t>
            </a:r>
            <a:r>
              <a:rPr lang="pt-BR" dirty="0" smtClean="0"/>
              <a:t> espera contribuir para uma reflexão mais profunda sobre as questões relativas ao tema e à partir desta, contribuir para a superação de valores de herança colonial que entravam o desenvolvimento da sociedade</a:t>
            </a:r>
            <a:r>
              <a:rPr lang="pt-BR" dirty="0" smtClean="0"/>
              <a:t>.</a:t>
            </a:r>
          </a:p>
          <a:p>
            <a:r>
              <a:rPr lang="pt-BR" b="1" dirty="0" smtClean="0"/>
              <a:t>AFRICANIDADES</a:t>
            </a:r>
            <a:r>
              <a:rPr lang="pt-BR" dirty="0" smtClean="0"/>
              <a:t> é um tema que está em pauta para reflexão, em todas as esferas da sociedade: educação, política, religião, economia ( nas leis sancionadas no governo Lula, conquista dos movimentos negros nas políticas de Ação Afirmativa, no processo de mudança social onde cada vez mais se torna visível a questão da discriminação em contradição com a visibilidade das potencialidades étnico-raciais e sociais em todos os níveis ( idade, cor, religião, gênero, manifestação cultural, classe social, </a:t>
            </a:r>
            <a:r>
              <a:rPr lang="pt-BR" dirty="0" err="1" smtClean="0"/>
              <a:t>etc</a:t>
            </a:r>
            <a:r>
              <a:rPr lang="pt-BR" dirty="0" smtClean="0"/>
              <a:t> ).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Contexto histórico do pensamento social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928802"/>
            <a:ext cx="842968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dirty="0"/>
              <a:t>O Brasil é considerado o mais africano entre os países americanos, pois foi o principal receptor de escravos originários de África e, atualmente, 45 por cento dos seus 180 milhões de habitantes são negros ou mulatos.  </a:t>
            </a:r>
            <a:endParaRPr lang="pt-BR" sz="2000" dirty="0" smtClean="0"/>
          </a:p>
          <a:p>
            <a:pPr algn="just"/>
            <a:r>
              <a:rPr lang="pt-BR" sz="2000" i="1" dirty="0"/>
              <a:t>"O Brasil não só é um país da </a:t>
            </a:r>
            <a:r>
              <a:rPr lang="pt-BR" sz="2000" b="1" i="1" dirty="0"/>
              <a:t>diáspora africana</a:t>
            </a:r>
            <a:r>
              <a:rPr lang="pt-BR" sz="2000" i="1" dirty="0"/>
              <a:t>, mas também um país africano, a segunda maior nação negra do mundo"</a:t>
            </a:r>
            <a:endParaRPr lang="pt-BR" sz="2000" dirty="0" smtClean="0"/>
          </a:p>
          <a:p>
            <a:pPr algn="just"/>
            <a:r>
              <a:rPr lang="pt-BR" sz="2000" dirty="0"/>
              <a:t>Se entendermos que cada grupo étnico possui sua forma de se expressar no mundo, ampliamos nossa compreensão de que há uma </a:t>
            </a:r>
            <a:r>
              <a:rPr lang="pt-BR" sz="2000" b="1" dirty="0"/>
              <a:t>diversidade cultural</a:t>
            </a:r>
            <a:r>
              <a:rPr lang="pt-BR" sz="2000" dirty="0"/>
              <a:t> que deve ser respeitada, senão compreendida.  E o respeito compreende a </a:t>
            </a:r>
            <a:r>
              <a:rPr lang="pt-BR" sz="2000" b="1" dirty="0"/>
              <a:t>liberdade de expressão</a:t>
            </a:r>
            <a:r>
              <a:rPr lang="pt-BR" sz="2000" dirty="0"/>
              <a:t>.</a:t>
            </a:r>
            <a:endParaRPr lang="pt-BR" sz="2000" dirty="0" smtClean="0"/>
          </a:p>
          <a:p>
            <a:pPr algn="just"/>
            <a:r>
              <a:rPr lang="pt-BR" sz="2000" dirty="0"/>
              <a:t>A história ocidental nos deixou de herança o </a:t>
            </a:r>
            <a:r>
              <a:rPr lang="pt-BR" sz="2000" b="1" dirty="0"/>
              <a:t>olhar etnocêntrico</a:t>
            </a:r>
            <a:r>
              <a:rPr lang="pt-BR" sz="2000" dirty="0"/>
              <a:t>. Este olhar foi um dos fatores desencadeadores do fenômeno social da </a:t>
            </a:r>
            <a:r>
              <a:rPr lang="pt-BR" sz="2000" b="1" dirty="0"/>
              <a:t>atitude preconceituosa</a:t>
            </a:r>
            <a:r>
              <a:rPr lang="pt-BR" sz="2000" dirty="0"/>
              <a:t> e da </a:t>
            </a:r>
            <a:r>
              <a:rPr lang="pt-BR" sz="2000" b="1" dirty="0"/>
              <a:t>discriminação</a:t>
            </a:r>
            <a:r>
              <a:rPr lang="pt-BR" sz="2000" dirty="0"/>
              <a:t>.</a:t>
            </a:r>
            <a:endParaRPr lang="pt-BR" sz="2000" dirty="0" smtClean="0"/>
          </a:p>
          <a:p>
            <a:pPr algn="just"/>
            <a:r>
              <a:rPr lang="pt-BR" sz="2400" dirty="0" smtClean="0">
                <a:solidFill>
                  <a:srgbClr val="002060"/>
                </a:solidFill>
              </a:rPr>
              <a:t> </a:t>
            </a: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Sociologia e senso Comum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97334"/>
            <a:ext cx="4686304" cy="438912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2000" dirty="0" smtClean="0"/>
              <a:t>No </a:t>
            </a:r>
            <a:r>
              <a:rPr lang="pt-BR" sz="2000" dirty="0" smtClean="0"/>
              <a:t>séc. XXI, uma parcela da população em um processo que é natural de mudança de mentalidade, se debruça sobre estes aspectos herdados com o objetivo de superá-los.  Nesta parcela estão artistas, livres pensadores, educadores, governo e grupos sociais, editores de jornais, livros e revistas, etc.  Em todos os setores e através de todos os meios de comunicação, o tema diversidade cultural está sendo tratado de forma profunda, pois entendem que só assim, se poderá avançar.</a:t>
            </a:r>
          </a:p>
          <a:p>
            <a:pPr lvl="1" algn="just"/>
            <a:r>
              <a:rPr lang="pt-BR" sz="2000" b="1" i="1" dirty="0" smtClean="0"/>
              <a:t>“Em geral, o senso comum emprega as expressões ‘ter cultura’ e ‘não ter cultura’ como sinônimos de culto e inculto, o que gera uma série de distorções e preconceitos”.</a:t>
            </a:r>
            <a:endParaRPr lang="pt-BR" sz="2000" dirty="0"/>
          </a:p>
        </p:txBody>
      </p:sp>
      <p:sp>
        <p:nvSpPr>
          <p:cNvPr id="5124" name="AutoShape 4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26" name="AutoShape 6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28" name="AutoShape 8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30" name="AutoShape 10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132" name="Picture 12" descr="http://t0.gstatic.com/images?q=tbn:ANd9GcS3ev3ix1GCiTD-lIe6rdu32KHQBuTSLWGmb9ya7tsP_YbF4XJcu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643182"/>
            <a:ext cx="1714480" cy="14954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34" name="AutoShape 14" descr="data:image/jpeg;base64,/9j/4AAQSkZJRgABAQAAAQABAAD/2wCEAAkGBhQSEBUUExQUFBQUFxcXGBcVFxcUGBcUGBQXFBQUFRUXHCYeGBkjGRQVHy8gIycpLCwsFR4xNTAqNSYrLCkBCQoKDgwOGg8PFykcHBwpLCkpKSkpKSwpKSksLCwsLCwsKSwpKSkpKSwpKSwsKSksLCkpKSwpLCwpKSksLCkpKf/AABEIANUA7AMBIgACEQEDEQH/xAAbAAACAwEBAQAAAAAAAAAAAAAEBQIDBgABB//EADwQAAEDAgMFBgQFAgYDAQAAAAEAAhEDIQQSMQVBUWFxBhMiMoGRobHB0RQjQlLwYuEHFTNykvGCssJE/8QAGQEAAwEBAQAAAAAAAAAAAAAAAAECAwQF/8QAHxEBAQEBAAIDAQEBAAAAAAAAAAERAhIhAzFBURNx/9oADAMBAAIRAxEAPwD43QF/VFtCFoCT/NyMpUpYQn+ogikPCDHup02fNTwbJaLbleKXzTVihrE12A380IIMR+xBFUKufsVpS2SEzoMt6oCgyXjkm1Fi6YlzxAPJYurTlxPqttjGRSeeRWZ7kWOnW5PQKehC11Ea8lWaPJN/w/ER8/TgvDg/DYaazc+yjxPSruFxw/EJqMN/edfYKw4T+H7BLxPSI4AHcqqmzuFitCcID19v+1JmCkaEj2+aXiWsjUwZniq34bluWzdsocFQ/Yk7kv8AM9Y/8N8lCpQHBap+wI3FVVNl8kvAay3cclB2GM6cVpHbP5Kl+CS8RhCMIY9FI0OXBNzg+Si7CJYMKjRhehn3R5wqh+HSwYEDF4B7/wB0ezZ7naNKLo7AcbusjxoJ3t5LvwzjuK0tPZTG81MsAVeBemBoGD1TTCG5tuB6yk7TfpdOMO7S2oUHB2zm2A6/NG9yqMDGYiNEyFCyvmGXmnBRWzLVWr19Ne4MQ9vX6pz7DW4CjJPonNGihNm0NeqeUMPZdUQWbUpRRfFuvVZqkTM7v3Hf0C2HaKlGHcYm7bX1lZosJAkAn/1tvU0Kg2DewPUk9OC4UYGo1/TMnrwVtPXcSPMTaByUqNAkw2w1Lt56ID0UhFrHlGY+qvoYI7wB8SepRGHw4aLfcotg6J4ArNnjhPXVXDCWRrKat7pApb+D+a9bg0xFFHYLY76mjTHE2HuloZ92z5VZ2Py3Le4fswBd5nkPuUyobLps0YOpv81F+TmHj5g3sy93lYT6Lj2IqHVoHUr6hWcAluIcidb+E+dv7C8XAdENU7JUxqSVtcY9IcXUur8YCCpsKkN09VV+BY3Ro9kwxD0HUeiyGodA5IWpUVtVyEe5RQjUehi9TeVQ5yg8YHD6pzQqeEHhHXgklB8OTLDVLxpKwONJQcA4HiIT2hQkLN4V9hxC12yzLQt+PZUtxGGuhmMghaTFYRKq2GuqsGttsilLQeMfJaLD0LJH2V8VBvKx9Fq8PRsVpb6SS9pKJ/DOixkfNYmm3JIALp1JI1HAFfRe0mGJwtWIENm+liCfhK+eUqHikHwjTUX3gg9Zm2qU9hGjR7wDVrNQBYzc/BMabYAAVbF61VIBVNEMCCabIilU6oA5iYYTBl7oaJP837lDYuy3VnWs0au3dOZWzwmCbTbDR14nmSs++/EwOA2G1l3Q53wH3TUBdC5c9tv2blF7lJVVCiCg8RUSvEPTDEJdiQujlJTiykeKTjFpHiitQX1yg6hRGIIQFZ6imqquQ1QqVSohX1FnacjnlVEqqtjAN6BqbWEqL0bKBhBRtMmxVFNt0W1Y0QzwFW54Fazs/it3CyxNCpCf7LxoDhz/AJ8lfHWU6+iMohzUsxeCuUfsXGBwCYYrBSJXZ9s0+xB8L2cDPvqtxgqUrC9m3d3iQDo/w/ZfQ8M2Fn36CjF4TNTe39zS33BC+aVMLltERb2svrJCxO2dnxVeI3yOhv8AVL47+GypBCjmTKthEBXpQtaT1r062Hsd2IfAsxsZncBrA5pTszZz61VrGi5PsN5PIBfUtnbPbRphjBYa8Sd5PNZ994a/C4ZtNgawQArV41ermDly5eEoEcSqKpVpKqqJw6BruS7EORWNxTG+Z7W9SEgxnaWgLZw4/wBN10cpVY0rP4xy7aPahouGn1ssvtDtS46R6Kr3IeGWIelmJxbRqUjxW23u3oJ2d3G6xvyfxUhjitrAaXSuvtJxsFdS2YdXeyn/AJeFnfKn6KXuJ4r1tEpuMPG4KynSBGimcggfsx7TcFQa0gr7M/shI0SvH/4fB36I6LW/DfxOvmbUbhqpHoneP7CVWXaJSWrgn0zDmkLK89c32rZWu2BtSCF9B2dWFRq+NYHEFpW97N7YuBK6fj730mxpsRhMpDhqCCPS63eCr56bXjeAfXes3QaKjJCbdn3Q11M7jI6HUe/zVfJ7hG8pPtzCyQ7lCcBqqxlHMw8rrHm5QxeIwnJKcThlq8Th0Ps3ZXeVhI8Lbn6D3XTvrSMeyuxRRpZnDxvv0bub9U9XBegrjt26p6Fy6VFzhCSUiUBjtrMp2u537W6+p0CqxeNJs0HqLfHck+MqNYJe9rBzMfE71rzx/TD7Q29iHTBbRE2gZ3R1P2STFMqv89Wq7q4gf8RZRx/adjSRRYanFx8s9TqkWMxlaqYc+Af0st8VtJJ9QLca6jT85BPuUkxm1SbMblHE/ZNKGwHOcBBE+p6lMm9lmtOXzvOs6NRloYepSfUP6nK1vZ5x1F+H91vqWxWts3/ydwUf8rJMCzRq470v85+jWKp9ng0+WTv3gKR2XGlzx3Ba1+CEeGzeO89EJUwGkggbhvPVPwg1lvwR9OP2VT8KVp3bPdMRJ4bh1UX4GCBEu+AU+J6yzsLGohQGFdwWqOyd5uoO2fyS8BrZYPaKbUcc06hYvD1DwKPpVnToVslrO5pP1CX7Q7GUaoMAJfRxD+Dkwo4t4/S72KnAwm3f8M3U5dT05XHss3RpvougjQr7S3aT4uD6gpLtrA0aw8VMtP7m/VR4fw9Adk9v3DSVvsOIc1400PQr5P8A5X3T/CZHEW9CFuey+29KdS3A8U7uBtCF0KNE26Ka5qopxWHiURszDZWTvcZ9NAr8TSn1VgEK+uvRR6uXLlmKhUqBoJJAA1JtCQbS7WUmOyDNUqfsZcj/AHT5emvJKP8AFXbho4ZlNhh9Z3GCGsgkj1LVi+zWDdlc4uIBBk6yOc8StOOdJqNodqKz7NyURG78x9/gPgk34F1V2Y56h/c8zH0CIoUwGF5EzZoO7miS0tYKbfM+J5BdMhA8Ns8HMXmGNO7eeSaYHY0eMAGdPvde4Zpz5WmGUx4uaPoPmapMBoIaOf1RQ6lSNOAL1HfAKdbD3yNtve77KbKpDcz7uebZYBAU8QZIpAmTcngPkEgHdhGuEAgU26kbzzVVRzXC1qYMRHmPIo15AIptHhAlxt8VU9zSA+DDfK3cTxhAAVaRgFwlx8jRu5lU/hHZi0EF5HidubyTQ0iLgDvHDjOUdFYaIHha4CoYJMaxqnoJ24eTkYJ4u09VfS2OGi2vE6p4zDADdz3KXdJeQZ+ps9UnZE7itTQwGc8t5RuQNsBYJXsMdhcKOSZUMM1K6FbRNsJRcb6KwOpMaEdh28kPh6AHPqmFJqy6oXUxyXOptOrWnrB+iua1SyrC08Itodm8NV8zMh/c0lh+x9UqHZlzPK7vqfEQHt9dHLZZVTVwbTffxFj/AMhf4q53h4C2TUIAa6/A8QOPAhMoVYw/vx+6uJUdXboitwXEL0qnEYlrBLjA9SfQC5PIINOUu2rtplEAmTJiQCWg/wBThYLOdoe3rKLadRr25XOINKPzXN0ngB99dyyFKjVxAd32anQc4vbh2uN5MjvHG4b8TNhvVzgql2mccdVLmu7xtJ5AqCzMpH+mybuMwfe90RUpFrAxrTFp6cEZTpBoAAADRDQBAaOAG75nfKuzLec4QahjczjHka34he4bHO7svdeTDbQfWFa6m0yNx1i0qyls4S0y6G7t39lRL3PJDWaOeZNtBrHNFVKcuAg5GCdbEjlvKHZQc17n+YnygbvdQpYV/dgaFxJdOvIDUe86pASzF3dWc2ws2IN43n+aq2hU7umahEvf7mdB9UKzFTUFNhhrPN4dw11F78OKsOODnF7XuyMBkASDw69EYFzKjR+XBJMl5kiN9yddV4KrHTUEllMwBAAn+k7whPx7sg8LS+pbQgkWA0433q5pcHtY2WtbJdE+Kb79RJQBTKuRhqO8zvhOg6K/Z+HgZnDxOuUJSxpfVcBlyNsZ1zfZMhUSoXBTp0pMBUZ00wNKBJ1PyWXVyGupUg1sBA1x4kwOiW1ql1HPsVmcBhIuU7osQWEYmtBq6LSEUKSNpMQ7Ai6bVh1TTCkuXLJToVL6T9z/AEcAR7iD81cuQHjTa9j7riVGpUAEkgAXJNgBxJWX252mEVWNq/h8jJ7yo1wzcAyYInQOgk7haU5NBtjtsBrnU6eV9YNLspcGgWkZj9PkLr5rtTtpUq1Kf4XO7Ew4PdM02zua3S0TwtfNqhn1q20CG0mCjSDcjqgGV1Ub83HpzubradmuzFGhTs0Tve/Sd9wbm3T66yYTLbH7J5T3tY95WdcuNwDr4Z1PM+nFNjhiFq6mABiLj9wgN+JlUP2SToJHELSdSEzBpFVPan9bZxGojqEHWwKuUixmqJpPVjsIQq+7iEwIbWVgroKDZSDkATTa0EkAAnUjeuqsa4FpAg6qnvF3e3QHooeMOBNmw0fpHpvVTK3dNl5JzO3Am50A4KQrKLqgIgiRwKAKwLGsZ4ZE3g66b1ca3NAd8pNfJRgOdneN4Hv0WiASrs9hYYXn9RgdB/f5JuWrl+S+8VEHGyTYiv4kzxtaGrKYvGeMqvjhUyw7IR9BkoXDsTSgyFfVJdSpwrpUAUHj9qspgzd0WaNT/ayx+1QfKCxO2GMsMzzpDBmM8J0B5ErP4jaj3z3hyNtlY1wl1pcDvd0F+MLNbW7UNpksow4iwAsG6zmIPiuT4RbjJlXPj/o1tKnaoj/87y3i2pRcdYMND7kcASUZie0VFgbLxmfGVsw6Te4N2674XyP8FU7wV673gQXHMYdG7KTZrbjdppKls/HNxMBlMiqw+B7WF4GpE6268J1R4QNR2m7VCalGsCaocO7p0n+EX1qHQ24jfYDVLKGyK+NeKuMf4KejLhjWgb4vMbvMZuRvc9nex4s4QNczs2Z5dv3Q2dd7lohhm6uGSkzRpbGYxeQfT1kc0/UJTgdnsp0zOTubZYHiMWgRFt8depK7gvu8Q39DMzWz0v04L01xlzVGtk+QRfflmdR6IvBU3OE1QCQZb4RbmN+/rZZ203YTDuPifaf0DygRpzU6+MDTlAJdawEa/TX2Kqxm0L5KcF59Y4zwQdLw/ltzvcYL3B2UjSLm2szvud5SA3EVDbwlxP6W+X1JQ9Sg0nK5sOI0bMf8tOO71Q9PxONOiSNc75k6xqD/ACepXrqRGZrQWMaPG4gyYknKPtwBTnonlXZf/Vz8WiJQWI2YRqD6X+SOpkkeAtZSEy8GSRw4tN/5oZZnHxN8FMfrAD3PvE2Fj8vgLndIhfhlWcOtKGCoCcpDR+pwzF3MAXB1QzsE0+K7G/udYcoBv6K58kMhdQ1VbmJ6cBItccd3WdChqmFhXOpSJXaqmU1q4RB1MKVQUNKJYdw1PzOipFNMNjUc1dg4HMf/ABE/OEX1A2WFohjGtGjQB8FN7oUS6AhMTiLLkk2q0r27tENaSdAvn+M24S8xomXazaGYxPhafcrIupOcZC6Pon2jCtR4cAJJgBLH4ttJsvMbhvJPABJsZtB1e5JpsuMsxPAmR81Hj5EZbR7QmS2k0m4BduEzf+arP47EMoTUc6XAnzl36r+8WtfpdKdrdq2UQKbPE4CIPDjIPh+JukFHA1MQRUrOysm3T9tNv86q/U9QxuO2/VxTu7pBwBtuzEbxYeFvL3KY7I2KKZgAVKpsDcsba50ueegjfYq7DbPFNmmRh0H6n83f0+w+ad4djqTRlZme6JNyB10ud5sngVHZgLu7tUcRL3vbng8psN3EnTjDPCYMFuRgik0kkiAXHiLQTqPbdClTotGZgLWPPieQDGhmTIjTj80WKTHN7tjiA0y4gWMGbk9DcfRTSX06TagBDootjwwRBEHWLmTqDv43RD2guD3OHdgDKBPPW3D5clQyox7YLYpt0MwDbQt99fqrMHV7zxOa3KPIYIMcwSeXr0WVhi6LHyS9wIOgGg56aqGNxAHgnxOECxOtpMXA1vyPBRx+LyN1ubDrH8KXZywm01XiZscskj+D0vCJyF1Z9RsUwS5xHmM2G+HRpG+5kqNFzTFJmaI8ThYEnWQ68G+h3kDl7UZUawNYZJMuJJJH+2ZtNj1Q2LxExSbBuM7sojmDl0j0+afiQiiWOYWMljWwC8QQ4AiJd8eS6rWbUYZDm0qZ82bzREWIuZtf3mEI+qHjI3wUm3LpAkkm5J1vBvYyDuCmH95BJy0mc9TpeN5t0neTY8QIL2OAc6W0xZrNA7cCCL7/AI9VWKni71xygAZGtOUm5IB3xprbXdr5QxZu/wAlMSGtAEOvew38wvW1g4d5UpxERBzA8DpIHW3sEYE+8ILalUk6ZWix5uiOnw6L2sRINTxOPlaWkC+k6ganj96GVIGepeoR4W7xwMc7f9plgc8S8yTu4cB1RZgeU8DmOZ+Y8GkyGz01/mqM7sRECOEW9l2ZdKzumGq7NYd0dPsgK+w50IPWycAr1Od2HjGY3Z7qd3Ngcd3uiOzNP8yo4/paGjq4yfg1aHaFEPpubxBjqLj4wkWwLUid7nH4Q37radeXJHNaus/t7awp0ySeQvvOiOxOIhfOu3u05NNn7nFx6Cw+aJMmhY2gKkuqOADbkncEnxXa+kx2WmwFo3nUnis9tPaTxTjNYn5BIXPJWXfzZ6i5zr7nidpQTUquFxYEeFsX101i6ye1u1L6z8lHMATFpM/7R9dUsq1quJMmzJ6DqeJTbZOz4dlpSJF3kXy744CbLfd+k/SnZ+zG0/FUGd4vl1aI1NQ/Qeq0uzMGXfmvaXQbDW4mLcBpHEKrCtLXBrGljWzmJEl/Ddy3cUbReS4PdNNjCQ1vlmL2AOnVXJhLqdQgio8S5xho0y63Np0kC2/dNmWAflBa8lz3axcAu/TqcpPOwkBUYbFCAagYSTLJABPAmdPREjFFoaXgF82EDNG/fYpUls5B3VMEOdYutYRuItIkbt54ohjWkd00kRckDXjfTl8NyDqOyu8DSHP1cQ46/pBEx8l6aDmsaxt83md/LylgHvaXODQMrG30iTuiPmi6uKaxsk2HueiFYYbrpxQDMZne4mO6bvcBr/SeeqnAKqV2tPekuJvlYZHi1ga8Nd0qt+Lawzld3jmyMxzRfTMdJ4fJD/iGOBqSQG6BwtMWA46LvxYgVXt8WjRJvzg6KsAynW7uBGao83/uQPio1arc3ctHmBzQTIbEa6iFRiq+Rhe1hD3axJI335Kh2ILQGMIL3gkm8idL7ksA2jiG5u6aAQNZ36TG46heU8UHFzcoNJu8yII4Xud82VbXlgDQ0G13bp5jgqe8pv8Ay2gwPFmZYAmQUYF4r5yXG1Ngho0B+2keysp47MO8c0gA+GCb9Rol5xAc/u7tZTg3BExaTKswxNZ+Y+RvlA0KWA1wNVzhmdYH9Ji3Ajgj21IQAqwpiqpsA/vVKk4lCUCXGExa2Fn16OPVFzoUkM7FAyAQYsYIMHnCiQ6qxNW/VJaD8rAOp93E/VG4qok+KxESunmJU4/Gar5l2zxP57DwafeVsdo4zW6w20XjEVgJhrASTwaL/FHyfWKjPY+rIb0PzQaI2hVBectmiw6IQnkuHr7aS4+oYbC+EZhrZrBo2YhzvRMWUWhvdNjOYJ1n0PUIelXJu4gOcTltpwlX06GUBgMvcZceF5jovTxka4fCZssVDDded+Os/wAhGVsPJGb/AE28Lk8jadUsawlzWMJyi7jY5uJn6IgPLpBaW023vq6EYQ2jVaQaj2hmUwHGdfLoVN9TJmqPcHEjwxYR04aIIvZU/MJcGtiWkWtuU61dpiqTLRoCI9kgOOLeGTBc52gAiOq7D1xT8BJc51zy+gS0YwiXOJlws3d1hSw1IhshwDjvN7cOSMAzE47vCGUzv8RvoOC8dlf4GuGVkZhGnrpqlznlgDGE944iSDp/ZTxFZxPdggkgZjEeqAMFfvHGbU6fL2XMxGZxqO8g8o4mEPiKPlaDDQLmb85CodU7wndTZ8UAZXxYbNQudLrAaR1HJc2rkGYn8x4tO4cUIMVnBc8NyDTryKr/ABGtUxp4AUAecSaQa3zPfdwMxB4HddSq1W3pt8JMTF45JfVrSw1AIqEWi5vvhRpV+7Eu8T3+4CMBszEGzGPbLfNmE23pjTfCS4SkGTGpuZRf4hTgMu+5qbKkpY2unWx8NPiPol16gM8JQyt5lXrkPisTltvXN91X0G2qM7SzM5oPmLTlJH7Z1A6XWeaylhXDIHCTB8b3TPJxI5+iY4rHQDx/l1n6FPvasnyMuSTabkz0BXRzzkI1x2PDaedxDGyB4jvJiEmxtbVZ3tBt78TjGUGH8qmQTzyuEj1gT0A3KG1drOqv7mh4nGznbmA2knQKpQA2pjjWqilS3XcdwA1KQbbx7aTO4pGRq529xnjwRm1cSzCMNOm7NUf53/8Ay0bgsXWrFxvvXP8AJ3n/AFUjn1eC7Oq15n5LnxWvsNPDvac5bnO4C0N+qKwr8jpIlx1+w4qVHHNgEjLPFFOAOoXqslNeuS4NaBJ1It0up/jTmFMXA85d/OqqqYWxykgneSTbghn0C1gaBc6lFA6pldEPhjdW7lB2IzuLnf6bdBxKAqVP0CwHmK9qYhhsZDWgXmx9EgOG0Ia57rN3D5QqsLjXinne6SfKPXel1Soaj80RTb8Y4BX064Pjc3Sw5+ikDqTy0SSA92k6wvX4ohuWZcfggqbzd7hJmw4KDcRklzpLnFAMajpblbeTczpG5UVKkxTaYAu48UE7EBgsTmepElrIb5jqgGFaHAAEZBqqO+zOvORt+A6INpb/AKckHWQuq1pPdt03lAGtqZnd4bNAsrMG3M4vd6JfVkuDR5R7I9laLIBj3q9FVL3V1ZSqEmAgjnZtAvcOErZYVgaISLZGGyNHFNW1ll379GKrVw0JDj8YRef+lfjq5gmdNyR1sRm3j+fNPjnAqxNQuMaOMgcrGCPgkPbXtAMJQNFhHevu48J/ny5pxjMe3DUXVqm4HIOf8+i+K7b2s6tUc9xknj1JhL5Oshw37O1mu7zM8tdbygEmLxcgDWb2sidp9pm0mGnQGUO80GXOOhzu+ixbsUbCdJ+OqpD95lYf6WTIoRXxZc6SUOaiian1VLnyshas7y6kDzVBO9egyhOvsNM5nEnRug+ClQxJgvMk6ROi5cvSC+ntB2UE3myMFWYXLlUCuqBe2qodREERbguXJUgOIdBDBZsLqlWXZdzd3FcuUKdRxBc43sN3RQFcucSf06BcuQT1uIkFxFwvKNcgF2plcuSCwYmGZ4ElRdWhsgXdquXI0C6AgBW94uXJ6ThUMlONi0pdPBcuRA1VJ1lcX2XLlILNoY8tgRqllPxOAK5crD5t/iDtx9SqWaNZoAsLVd81y5cXd3pcVk6qnPC5coSgwzPIKErxcgPQ5X0WSF4uQT//2Q=="/>
          <p:cNvSpPr>
            <a:spLocks noChangeAspect="1" noChangeArrowheads="1"/>
          </p:cNvSpPr>
          <p:nvPr/>
        </p:nvSpPr>
        <p:spPr bwMode="auto">
          <a:xfrm>
            <a:off x="63500" y="-979488"/>
            <a:ext cx="2247900" cy="2028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36" name="AutoShape 16" descr="data:image/jpeg;base64,/9j/4AAQSkZJRgABAQAAAQABAAD/2wCEAAkGBhQSEBUUExQUFBQUFxcXGBcVFxcUGBcUGBQXFBQUFRUXHCYeGBkjGRQVHy8gIycpLCwsFR4xNTAqNSYrLCkBCQoKDgwOGg8PFykcHBwpLCkpKSkpKSwpKSksLCwsLCwsKSwpKSkpKSwpKSwsKSksLCkpKSwpLCwpKSksLCkpKf/AABEIANUA7AMBIgACEQEDEQH/xAAbAAACAwEBAQAAAAAAAAAAAAAEBQIDBgABB//EADwQAAEDAgMFBgQFAgYDAQAAAAEAAhEDIQQSMQVBUWFxBhMiMoGRobHB0RQjQlLwYuEHFTNykvGCssJE/8QAGQEAAwEBAQAAAAAAAAAAAAAAAAECAwQF/8QAHxEBAQEBAAIDAQEBAAAAAAAAAAERAhIhAzFBURNx/9oADAMBAAIRAxEAPwD43QF/VFtCFoCT/NyMpUpYQn+ogikPCDHup02fNTwbJaLbleKXzTVihrE12A380IIMR+xBFUKufsVpS2SEzoMt6oCgyXjkm1Fi6YlzxAPJYurTlxPqttjGRSeeRWZ7kWOnW5PQKehC11Ea8lWaPJN/w/ER8/TgvDg/DYaazc+yjxPSruFxw/EJqMN/edfYKw4T+H7BLxPSI4AHcqqmzuFitCcID19v+1JmCkaEj2+aXiWsjUwZniq34bluWzdsocFQ/Yk7kv8AM9Y/8N8lCpQHBap+wI3FVVNl8kvAay3cclB2GM6cVpHbP5Kl+CS8RhCMIY9FI0OXBNzg+Si7CJYMKjRhehn3R5wqh+HSwYEDF4B7/wB0ezZ7naNKLo7AcbusjxoJ3t5LvwzjuK0tPZTG81MsAVeBemBoGD1TTCG5tuB6yk7TfpdOMO7S2oUHB2zm2A6/NG9yqMDGYiNEyFCyvmGXmnBRWzLVWr19Ne4MQ9vX6pz7DW4CjJPonNGihNm0NeqeUMPZdUQWbUpRRfFuvVZqkTM7v3Hf0C2HaKlGHcYm7bX1lZosJAkAn/1tvU0Kg2DewPUk9OC4UYGo1/TMnrwVtPXcSPMTaByUqNAkw2w1Lt56ID0UhFrHlGY+qvoYI7wB8SepRGHw4aLfcotg6J4ArNnjhPXVXDCWRrKat7pApb+D+a9bg0xFFHYLY76mjTHE2HuloZ92z5VZ2Py3Le4fswBd5nkPuUyobLps0YOpv81F+TmHj5g3sy93lYT6Lj2IqHVoHUr6hWcAluIcidb+E+dv7C8XAdENU7JUxqSVtcY9IcXUur8YCCpsKkN09VV+BY3Ro9kwxD0HUeiyGodA5IWpUVtVyEe5RQjUehi9TeVQ5yg8YHD6pzQqeEHhHXgklB8OTLDVLxpKwONJQcA4HiIT2hQkLN4V9hxC12yzLQt+PZUtxGGuhmMghaTFYRKq2GuqsGttsilLQeMfJaLD0LJH2V8VBvKx9Fq8PRsVpb6SS9pKJ/DOixkfNYmm3JIALp1JI1HAFfRe0mGJwtWIENm+liCfhK+eUqHikHwjTUX3gg9Zm2qU9hGjR7wDVrNQBYzc/BMabYAAVbF61VIBVNEMCCabIilU6oA5iYYTBl7oaJP837lDYuy3VnWs0au3dOZWzwmCbTbDR14nmSs++/EwOA2G1l3Q53wH3TUBdC5c9tv2blF7lJVVCiCg8RUSvEPTDEJdiQujlJTiykeKTjFpHiitQX1yg6hRGIIQFZ6imqquQ1QqVSohX1FnacjnlVEqqtjAN6BqbWEqL0bKBhBRtMmxVFNt0W1Y0QzwFW54Fazs/it3CyxNCpCf7LxoDhz/AJ8lfHWU6+iMohzUsxeCuUfsXGBwCYYrBSJXZ9s0+xB8L2cDPvqtxgqUrC9m3d3iQDo/w/ZfQ8M2Fn36CjF4TNTe39zS33BC+aVMLltERb2svrJCxO2dnxVeI3yOhv8AVL47+GypBCjmTKthEBXpQtaT1r062Hsd2IfAsxsZncBrA5pTszZz61VrGi5PsN5PIBfUtnbPbRphjBYa8Sd5PNZ994a/C4ZtNgawQArV41ermDly5eEoEcSqKpVpKqqJw6BruS7EORWNxTG+Z7W9SEgxnaWgLZw4/wBN10cpVY0rP4xy7aPahouGn1ssvtDtS46R6Kr3IeGWIelmJxbRqUjxW23u3oJ2d3G6xvyfxUhjitrAaXSuvtJxsFdS2YdXeyn/AJeFnfKn6KXuJ4r1tEpuMPG4KynSBGimcggfsx7TcFQa0gr7M/shI0SvH/4fB36I6LW/DfxOvmbUbhqpHoneP7CVWXaJSWrgn0zDmkLK89c32rZWu2BtSCF9B2dWFRq+NYHEFpW97N7YuBK6fj730mxpsRhMpDhqCCPS63eCr56bXjeAfXes3QaKjJCbdn3Q11M7jI6HUe/zVfJ7hG8pPtzCyQ7lCcBqqxlHMw8rrHm5QxeIwnJKcThlq8Th0Ps3ZXeVhI8Lbn6D3XTvrSMeyuxRRpZnDxvv0bub9U9XBegrjt26p6Fy6VFzhCSUiUBjtrMp2u537W6+p0CqxeNJs0HqLfHck+MqNYJe9rBzMfE71rzx/TD7Q29iHTBbRE2gZ3R1P2STFMqv89Wq7q4gf8RZRx/adjSRRYanFx8s9TqkWMxlaqYc+Af0st8VtJJ9QLca6jT85BPuUkxm1SbMblHE/ZNKGwHOcBBE+p6lMm9lmtOXzvOs6NRloYepSfUP6nK1vZ5x1F+H91vqWxWts3/ydwUf8rJMCzRq470v85+jWKp9ng0+WTv3gKR2XGlzx3Ba1+CEeGzeO89EJUwGkggbhvPVPwg1lvwR9OP2VT8KVp3bPdMRJ4bh1UX4GCBEu+AU+J6yzsLGohQGFdwWqOyd5uoO2fyS8BrZYPaKbUcc06hYvD1DwKPpVnToVslrO5pP1CX7Q7GUaoMAJfRxD+Dkwo4t4/S72KnAwm3f8M3U5dT05XHss3RpvougjQr7S3aT4uD6gpLtrA0aw8VMtP7m/VR4fw9Adk9v3DSVvsOIc1400PQr5P8A5X3T/CZHEW9CFuey+29KdS3A8U7uBtCF0KNE26Ka5qopxWHiURszDZWTvcZ9NAr8TSn1VgEK+uvRR6uXLlmKhUqBoJJAA1JtCQbS7WUmOyDNUqfsZcj/AHT5emvJKP8AFXbho4ZlNhh9Z3GCGsgkj1LVi+zWDdlc4uIBBk6yOc8StOOdJqNodqKz7NyURG78x9/gPgk34F1V2Y56h/c8zH0CIoUwGF5EzZoO7miS0tYKbfM+J5BdMhA8Ns8HMXmGNO7eeSaYHY0eMAGdPvde4Zpz5WmGUx4uaPoPmapMBoIaOf1RQ6lSNOAL1HfAKdbD3yNtve77KbKpDcz7uebZYBAU8QZIpAmTcngPkEgHdhGuEAgU26kbzzVVRzXC1qYMRHmPIo15AIptHhAlxt8VU9zSA+DDfK3cTxhAAVaRgFwlx8jRu5lU/hHZi0EF5HidubyTQ0iLgDvHDjOUdFYaIHha4CoYJMaxqnoJ24eTkYJ4u09VfS2OGi2vE6p4zDADdz3KXdJeQZ+ps9UnZE7itTQwGc8t5RuQNsBYJXsMdhcKOSZUMM1K6FbRNsJRcb6KwOpMaEdh28kPh6AHPqmFJqy6oXUxyXOptOrWnrB+iua1SyrC08Itodm8NV8zMh/c0lh+x9UqHZlzPK7vqfEQHt9dHLZZVTVwbTffxFj/AMhf4q53h4C2TUIAa6/A8QOPAhMoVYw/vx+6uJUdXboitwXEL0qnEYlrBLjA9SfQC5PIINOUu2rtplEAmTJiQCWg/wBThYLOdoe3rKLadRr25XOINKPzXN0ngB99dyyFKjVxAd32anQc4vbh2uN5MjvHG4b8TNhvVzgql2mccdVLmu7xtJ5AqCzMpH+mybuMwfe90RUpFrAxrTFp6cEZTpBoAAADRDQBAaOAG75nfKuzLec4QahjczjHka34he4bHO7svdeTDbQfWFa6m0yNx1i0qyls4S0y6G7t39lRL3PJDWaOeZNtBrHNFVKcuAg5GCdbEjlvKHZQc17n+YnygbvdQpYV/dgaFxJdOvIDUe86pASzF3dWc2ws2IN43n+aq2hU7umahEvf7mdB9UKzFTUFNhhrPN4dw11F78OKsOODnF7XuyMBkASDw69EYFzKjR+XBJMl5kiN9yddV4KrHTUEllMwBAAn+k7whPx7sg8LS+pbQgkWA0433q5pcHtY2WtbJdE+Kb79RJQBTKuRhqO8zvhOg6K/Z+HgZnDxOuUJSxpfVcBlyNsZ1zfZMhUSoXBTp0pMBUZ00wNKBJ1PyWXVyGupUg1sBA1x4kwOiW1ql1HPsVmcBhIuU7osQWEYmtBq6LSEUKSNpMQ7Ai6bVh1TTCkuXLJToVL6T9z/AEcAR7iD81cuQHjTa9j7riVGpUAEkgAXJNgBxJWX252mEVWNq/h8jJ7yo1wzcAyYInQOgk7haU5NBtjtsBrnU6eV9YNLspcGgWkZj9PkLr5rtTtpUq1Kf4XO7Ew4PdM02zua3S0TwtfNqhn1q20CG0mCjSDcjqgGV1Ub83HpzubradmuzFGhTs0Tve/Sd9wbm3T66yYTLbH7J5T3tY95WdcuNwDr4Z1PM+nFNjhiFq6mABiLj9wgN+JlUP2SToJHELSdSEzBpFVPan9bZxGojqEHWwKuUixmqJpPVjsIQq+7iEwIbWVgroKDZSDkATTa0EkAAnUjeuqsa4FpAg6qnvF3e3QHooeMOBNmw0fpHpvVTK3dNl5JzO3Am50A4KQrKLqgIgiRwKAKwLGsZ4ZE3g66b1ca3NAd8pNfJRgOdneN4Hv0WiASrs9hYYXn9RgdB/f5JuWrl+S+8VEHGyTYiv4kzxtaGrKYvGeMqvjhUyw7IR9BkoXDsTSgyFfVJdSpwrpUAUHj9qspgzd0WaNT/ayx+1QfKCxO2GMsMzzpDBmM8J0B5ErP4jaj3z3hyNtlY1wl1pcDvd0F+MLNbW7UNpksow4iwAsG6zmIPiuT4RbjJlXPj/o1tKnaoj/87y3i2pRcdYMND7kcASUZie0VFgbLxmfGVsw6Te4N2674XyP8FU7wV673gQXHMYdG7KTZrbjdppKls/HNxMBlMiqw+B7WF4GpE6268J1R4QNR2m7VCalGsCaocO7p0n+EX1qHQ24jfYDVLKGyK+NeKuMf4KejLhjWgb4vMbvMZuRvc9nex4s4QNczs2Z5dv3Q2dd7lohhm6uGSkzRpbGYxeQfT1kc0/UJTgdnsp0zOTubZYHiMWgRFt8depK7gvu8Q39DMzWz0v04L01xlzVGtk+QRfflmdR6IvBU3OE1QCQZb4RbmN+/rZZ203YTDuPifaf0DygRpzU6+MDTlAJdawEa/TX2Kqxm0L5KcF59Y4zwQdLw/ltzvcYL3B2UjSLm2szvud5SA3EVDbwlxP6W+X1JQ9Sg0nK5sOI0bMf8tOO71Q9PxONOiSNc75k6xqD/ACepXrqRGZrQWMaPG4gyYknKPtwBTnonlXZf/Vz8WiJQWI2YRqD6X+SOpkkeAtZSEy8GSRw4tN/5oZZnHxN8FMfrAD3PvE2Fj8vgLndIhfhlWcOtKGCoCcpDR+pwzF3MAXB1QzsE0+K7G/udYcoBv6K58kMhdQ1VbmJ6cBItccd3WdChqmFhXOpSJXaqmU1q4RB1MKVQUNKJYdw1PzOipFNMNjUc1dg4HMf/ABE/OEX1A2WFohjGtGjQB8FN7oUS6AhMTiLLkk2q0r27tENaSdAvn+M24S8xomXazaGYxPhafcrIupOcZC6Pon2jCtR4cAJJgBLH4ttJsvMbhvJPABJsZtB1e5JpsuMsxPAmR81Hj5EZbR7QmS2k0m4BduEzf+arP47EMoTUc6XAnzl36r+8WtfpdKdrdq2UQKbPE4CIPDjIPh+JukFHA1MQRUrOysm3T9tNv86q/U9QxuO2/VxTu7pBwBtuzEbxYeFvL3KY7I2KKZgAVKpsDcsba50ueegjfYq7DbPFNmmRh0H6n83f0+w+ad4djqTRlZme6JNyB10ud5sngVHZgLu7tUcRL3vbng8psN3EnTjDPCYMFuRgik0kkiAXHiLQTqPbdClTotGZgLWPPieQDGhmTIjTj80WKTHN7tjiA0y4gWMGbk9DcfRTSX06TagBDootjwwRBEHWLmTqDv43RD2guD3OHdgDKBPPW3D5clQyox7YLYpt0MwDbQt99fqrMHV7zxOa3KPIYIMcwSeXr0WVhi6LHyS9wIOgGg56aqGNxAHgnxOECxOtpMXA1vyPBRx+LyN1ubDrH8KXZywm01XiZscskj+D0vCJyF1Z9RsUwS5xHmM2G+HRpG+5kqNFzTFJmaI8ThYEnWQ68G+h3kDl7UZUawNYZJMuJJJH+2ZtNj1Q2LxExSbBuM7sojmDl0j0+afiQiiWOYWMljWwC8QQ4AiJd8eS6rWbUYZDm0qZ82bzREWIuZtf3mEI+qHjI3wUm3LpAkkm5J1vBvYyDuCmH95BJy0mc9TpeN5t0neTY8QIL2OAc6W0xZrNA7cCCL7/AI9VWKni71xygAZGtOUm5IB3xprbXdr5QxZu/wAlMSGtAEOvew38wvW1g4d5UpxERBzA8DpIHW3sEYE+8ILalUk6ZWix5uiOnw6L2sRINTxOPlaWkC+k6ganj96GVIGepeoR4W7xwMc7f9plgc8S8yTu4cB1RZgeU8DmOZ+Y8GkyGz01/mqM7sRECOEW9l2ZdKzumGq7NYd0dPsgK+w50IPWycAr1Od2HjGY3Z7qd3Ngcd3uiOzNP8yo4/paGjq4yfg1aHaFEPpubxBjqLj4wkWwLUid7nH4Q37radeXJHNaus/t7awp0ySeQvvOiOxOIhfOu3u05NNn7nFx6Cw+aJMmhY2gKkuqOADbkncEnxXa+kx2WmwFo3nUnis9tPaTxTjNYn5BIXPJWXfzZ6i5zr7nidpQTUquFxYEeFsX101i6ye1u1L6z8lHMATFpM/7R9dUsq1quJMmzJ6DqeJTbZOz4dlpSJF3kXy744CbLfd+k/SnZ+zG0/FUGd4vl1aI1NQ/Qeq0uzMGXfmvaXQbDW4mLcBpHEKrCtLXBrGljWzmJEl/Ddy3cUbReS4PdNNjCQ1vlmL2AOnVXJhLqdQgio8S5xho0y63Np0kC2/dNmWAflBa8lz3axcAu/TqcpPOwkBUYbFCAagYSTLJABPAmdPREjFFoaXgF82EDNG/fYpUls5B3VMEOdYutYRuItIkbt54ohjWkd00kRckDXjfTl8NyDqOyu8DSHP1cQ46/pBEx8l6aDmsaxt83md/LylgHvaXODQMrG30iTuiPmi6uKaxsk2HueiFYYbrpxQDMZne4mO6bvcBr/SeeqnAKqV2tPekuJvlYZHi1ga8Nd0qt+Lawzld3jmyMxzRfTMdJ4fJD/iGOBqSQG6BwtMWA46LvxYgVXt8WjRJvzg6KsAynW7uBGao83/uQPio1arc3ctHmBzQTIbEa6iFRiq+Rhe1hD3axJI335Kh2ILQGMIL3gkm8idL7ksA2jiG5u6aAQNZ36TG46heU8UHFzcoNJu8yII4Xud82VbXlgDQ0G13bp5jgqe8pv8Ay2gwPFmZYAmQUYF4r5yXG1Ngho0B+2keysp47MO8c0gA+GCb9Rol5xAc/u7tZTg3BExaTKswxNZ+Y+RvlA0KWA1wNVzhmdYH9Ji3Ajgj21IQAqwpiqpsA/vVKk4lCUCXGExa2Fn16OPVFzoUkM7FAyAQYsYIMHnCiQ6qxNW/VJaD8rAOp93E/VG4qok+KxESunmJU4/Gar5l2zxP57DwafeVsdo4zW6w20XjEVgJhrASTwaL/FHyfWKjPY+rIb0PzQaI2hVBectmiw6IQnkuHr7aS4+oYbC+EZhrZrBo2YhzvRMWUWhvdNjOYJ1n0PUIelXJu4gOcTltpwlX06GUBgMvcZceF5jovTxka4fCZssVDDded+Os/wAhGVsPJGb/AE28Lk8jadUsawlzWMJyi7jY5uJn6IgPLpBaW023vq6EYQ2jVaQaj2hmUwHGdfLoVN9TJmqPcHEjwxYR04aIIvZU/MJcGtiWkWtuU61dpiqTLRoCI9kgOOLeGTBc52gAiOq7D1xT8BJc51zy+gS0YwiXOJlws3d1hSw1IhshwDjvN7cOSMAzE47vCGUzv8RvoOC8dlf4GuGVkZhGnrpqlznlgDGE944iSDp/ZTxFZxPdggkgZjEeqAMFfvHGbU6fL2XMxGZxqO8g8o4mEPiKPlaDDQLmb85CodU7wndTZ8UAZXxYbNQudLrAaR1HJc2rkGYn8x4tO4cUIMVnBc8NyDTryKr/ABGtUxp4AUAecSaQa3zPfdwMxB4HddSq1W3pt8JMTF45JfVrSw1AIqEWi5vvhRpV+7Eu8T3+4CMBszEGzGPbLfNmE23pjTfCS4SkGTGpuZRf4hTgMu+5qbKkpY2unWx8NPiPol16gM8JQyt5lXrkPisTltvXN91X0G2qM7SzM5oPmLTlJH7Z1A6XWeaylhXDIHCTB8b3TPJxI5+iY4rHQDx/l1n6FPvasnyMuSTabkz0BXRzzkI1x2PDaedxDGyB4jvJiEmxtbVZ3tBt78TjGUGH8qmQTzyuEj1gT0A3KG1drOqv7mh4nGznbmA2knQKpQA2pjjWqilS3XcdwA1KQbbx7aTO4pGRq529xnjwRm1cSzCMNOm7NUf53/8Ay0bgsXWrFxvvXP8AJ3n/AFUjn1eC7Oq15n5LnxWvsNPDvac5bnO4C0N+qKwr8jpIlx1+w4qVHHNgEjLPFFOAOoXqslNeuS4NaBJ1It0up/jTmFMXA85d/OqqqYWxykgneSTbghn0C1gaBc6lFA6pldEPhjdW7lB2IzuLnf6bdBxKAqVP0CwHmK9qYhhsZDWgXmx9EgOG0Ia57rN3D5QqsLjXinne6SfKPXel1Soaj80RTb8Y4BX064Pjc3Sw5+ikDqTy0SSA92k6wvX4ohuWZcfggqbzd7hJmw4KDcRklzpLnFAMajpblbeTczpG5UVKkxTaYAu48UE7EBgsTmepElrIb5jqgGFaHAAEZBqqO+zOvORt+A6INpb/AKckHWQuq1pPdt03lAGtqZnd4bNAsrMG3M4vd6JfVkuDR5R7I9laLIBj3q9FVL3V1ZSqEmAgjnZtAvcOErZYVgaISLZGGyNHFNW1ll379GKrVw0JDj8YRef+lfjq5gmdNyR1sRm3j+fNPjnAqxNQuMaOMgcrGCPgkPbXtAMJQNFhHevu48J/ny5pxjMe3DUXVqm4HIOf8+i+K7b2s6tUc9xknj1JhL5Oshw37O1mu7zM8tdbygEmLxcgDWb2sidp9pm0mGnQGUO80GXOOhzu+ixbsUbCdJ+OqpD95lYf6WTIoRXxZc6SUOaiian1VLnyshas7y6kDzVBO9egyhOvsNM5nEnRug+ClQxJgvMk6ROi5cvSC+ntB2UE3myMFWYXLlUCuqBe2qodREERbguXJUgOIdBDBZsLqlWXZdzd3FcuUKdRxBc43sN3RQFcucSf06BcuQT1uIkFxFwvKNcgF2plcuSCwYmGZ4ElRdWhsgXdquXI0C6AgBW94uXJ6ThUMlONi0pdPBcuRA1VJ1lcX2XLlILNoY8tgRqllPxOAK5crD5t/iDtx9SqWaNZoAsLVd81y5cXd3pcVk6qnPC5coSgwzPIKErxcgPQ5X0WSF4uQT//2Q=="/>
          <p:cNvSpPr>
            <a:spLocks noChangeAspect="1" noChangeArrowheads="1"/>
          </p:cNvSpPr>
          <p:nvPr/>
        </p:nvSpPr>
        <p:spPr bwMode="auto">
          <a:xfrm>
            <a:off x="63500" y="-979488"/>
            <a:ext cx="2247900" cy="2028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138" name="Picture 18" descr="http://t1.gstatic.com/images?q=tbn:ANd9GcS_bYOKbth5PwnmaKWD8rm_RPyIK2DFUpur3xL92ibtuQ3ShVJ6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2571744"/>
            <a:ext cx="1738070" cy="1552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40" name="Picture 20" descr="http://3.bp.blogspot.com/_OQxSCtxnPzo/TJN9VokbIBI/AAAAAAAAAGY/CNcTNugu1fw/s1600/90112mst_abr04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5219394"/>
            <a:ext cx="2643206" cy="1629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42" name="Picture 22" descr="http://t2.gstatic.com/images?q=tbn:ANd9GcSyrgMDe4hT47jXyWGWJdcx1yosHJZ32OiU_NS9EVj7EtTWc2qIz1NZpHB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" y="5286388"/>
            <a:ext cx="2714612" cy="1571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44" name="Picture 24" descr="http://2.bp.blogspot.com/_S9aXlzmhOrE/TF8VCel7BgI/AAAAAAAAAf8/569KQ9-jVp4/s1600/diversidade_humana_0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4143374"/>
            <a:ext cx="3810000" cy="2714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Sociedade e indivíduo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 smtClean="0"/>
              <a:t>No </a:t>
            </a:r>
            <a:r>
              <a:rPr lang="pt-BR" b="1" dirty="0" smtClean="0"/>
              <a:t>sentido </a:t>
            </a:r>
            <a:r>
              <a:rPr lang="pt-BR" b="1" dirty="0" smtClean="0"/>
              <a:t>Antropológico</a:t>
            </a:r>
            <a:r>
              <a:rPr lang="pt-BR" dirty="0" smtClean="0"/>
              <a:t>;</a:t>
            </a:r>
          </a:p>
          <a:p>
            <a:pPr lvl="1" algn="just"/>
            <a:r>
              <a:rPr lang="pt-BR" dirty="0" smtClean="0"/>
              <a:t>não </a:t>
            </a:r>
            <a:r>
              <a:rPr lang="pt-BR" dirty="0" smtClean="0"/>
              <a:t>falamos em Cultura, no singular, mas em </a:t>
            </a:r>
            <a:r>
              <a:rPr lang="pt-BR" b="1" dirty="0" smtClean="0"/>
              <a:t>culturas</a:t>
            </a:r>
            <a:r>
              <a:rPr lang="pt-BR" dirty="0" smtClean="0"/>
              <a:t>, no plural, pois a lei, os valores, as crenças, as práticas e instituições variam de formação social para formação social. Além disso, uma mesma sociedade, por ser temporal e histórica, passa por transformações culturais amplas e, sob esse aspecto, Antropologia e História se completam, ainda que os ritmos temporais das várias sociedades não sejam os mesmos, algumas mudando mais lentamente e outras mais rapidamente.</a:t>
            </a:r>
          </a:p>
          <a:p>
            <a:pPr lvl="1" algn="just"/>
            <a:r>
              <a:rPr lang="pt-BR" dirty="0" smtClean="0"/>
              <a:t>Se reunirmos o sentido amplo e o sentido restrito, compreenderemos que a Cultura é a maneira pela qual os humanos se humanizam por meio de práticas que criam a existência social, econômica, política, religiosa, intelectual e artística.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28736"/>
            <a:ext cx="5972188" cy="5429264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/>
              <a:t>DIVERSIDADE </a:t>
            </a:r>
          </a:p>
          <a:p>
            <a:pPr lvl="1" algn="just"/>
            <a:r>
              <a:rPr lang="pt-BR" sz="2900" dirty="0" smtClean="0"/>
              <a:t>Movimento </a:t>
            </a:r>
            <a:r>
              <a:rPr lang="pt-BR" sz="2900" dirty="0" smtClean="0"/>
              <a:t>que vai na contra-corrente da monocultura ou cultura única.</a:t>
            </a:r>
          </a:p>
          <a:p>
            <a:pPr algn="just">
              <a:buNone/>
            </a:pPr>
            <a:r>
              <a:rPr lang="pt-BR" sz="3200" dirty="0" smtClean="0"/>
              <a:t>		‘</a:t>
            </a:r>
            <a:r>
              <a:rPr lang="pt-BR" sz="3200" dirty="0" smtClean="0"/>
              <a:t>A diversidade é percebida, com freqüência, como uma disparidade, uma variação, uma pluralidade, quer dizer, o contrário da uniformidade e da homogeneidade. Em seu sentido primeiro e literal, a diversidade cultural referia-se apenas e simplesmente, em conseqüência, à multiplicidade de culturas ou de identidades culturais. Mas, nos dias de hoje, esta visão está ultrapassada pois, para inúmeros especialistas, a «diversidade» não se define tanto por oposição à «homogeneidade» quanto pela oposição à «disparidade». Ela é sinônimo de diálogo e de valores compartilhados.’ </a:t>
            </a:r>
            <a:r>
              <a:rPr lang="pt-BR" sz="3200" dirty="0" smtClean="0">
                <a:hlinkClick r:id="rId2"/>
              </a:rPr>
              <a:t>Alain </a:t>
            </a:r>
            <a:r>
              <a:rPr lang="pt-BR" sz="3200" dirty="0" err="1" smtClean="0">
                <a:hlinkClick r:id="rId2"/>
              </a:rPr>
              <a:t>Kiyindou</a:t>
            </a:r>
            <a:r>
              <a:rPr lang="pt-BR" sz="3200" dirty="0" smtClean="0"/>
              <a:t>.</a:t>
            </a:r>
            <a:endParaRPr lang="pt-BR" sz="3200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3074" name="Picture 2" descr="Toda Cultu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58" y="1571612"/>
            <a:ext cx="2714612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6043626" cy="4922520"/>
          </a:xfrm>
        </p:spPr>
        <p:txBody>
          <a:bodyPr>
            <a:normAutofit fontScale="92500"/>
          </a:bodyPr>
          <a:lstStyle/>
          <a:p>
            <a:pPr algn="just"/>
            <a:r>
              <a:rPr lang="pt-BR" i="1" dirty="0" smtClean="0"/>
              <a:t>“A sociedade brasileira reflete, por sua própria formação histórica, o pluralismo. Somos nacionalmente, hoje, uma síntese intercultural, não apenas um mosaico de culturas. Nossa singularidade consiste em aceitar – um pouco mais do que outros - a diversidade e transformá-la em algo mais universal. Este é o verdadeiro perfil brasileiro… </a:t>
            </a:r>
            <a:r>
              <a:rPr lang="pt-BR" b="1" i="1" dirty="0" smtClean="0"/>
              <a:t>Sabemos, portanto, por experiência própria, que o diálogo entre culturas supera – no final – o relativismo cultural crasso e enriquece valores universais</a:t>
            </a:r>
            <a:r>
              <a:rPr lang="pt-BR" i="1" dirty="0" smtClean="0"/>
              <a:t>”. </a:t>
            </a:r>
            <a:endParaRPr lang="pt-BR" dirty="0" smtClean="0"/>
          </a:p>
          <a:p>
            <a:pPr algn="just"/>
            <a:endParaRPr lang="pt-BR" dirty="0"/>
          </a:p>
        </p:txBody>
      </p:sp>
      <p:pic>
        <p:nvPicPr>
          <p:cNvPr id="4" name="Picture 2" descr="Toda Cultu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58" y="1571612"/>
            <a:ext cx="2714612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00538" y="1611648"/>
            <a:ext cx="5043494" cy="43891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b="1" dirty="0" smtClean="0"/>
              <a:t>RELATIVISMO CULTURAL </a:t>
            </a:r>
          </a:p>
          <a:p>
            <a:pPr lvl="1" algn="just"/>
            <a:r>
              <a:rPr lang="pt-BR" sz="2000" dirty="0" smtClean="0"/>
              <a:t>é </a:t>
            </a:r>
            <a:r>
              <a:rPr lang="pt-BR" sz="2000" dirty="0" smtClean="0"/>
              <a:t>uma ideologia </a:t>
            </a:r>
            <a:r>
              <a:rPr lang="pt-BR" sz="2000" dirty="0" err="1" smtClean="0"/>
              <a:t>politico-social</a:t>
            </a:r>
            <a:r>
              <a:rPr lang="pt-BR" sz="2000" dirty="0" smtClean="0"/>
              <a:t> que defende a validade e a riqueza de qualquer sistema cultural e nega qualquer valorização moral e ética dos mesmo.</a:t>
            </a:r>
          </a:p>
          <a:p>
            <a:pPr lvl="1" algn="just"/>
            <a:r>
              <a:rPr lang="pt-BR" sz="2000" dirty="0" smtClean="0"/>
              <a:t>O relativismo cultural defende que o bem e o mal são relativos a cada cultura. O "bem" coincide com o que é "socialmente aprovado" numa dada cultura. Os princípios morais descrevem convenções sociais e devem ser baseados nas normas da nossa sociedade.</a:t>
            </a:r>
            <a:r>
              <a:rPr lang="pt-BR" sz="2000" dirty="0" smtClean="0">
                <a:hlinkClick r:id="rId2"/>
              </a:rPr>
              <a:t> Harry </a:t>
            </a:r>
            <a:r>
              <a:rPr lang="pt-BR" sz="2000" dirty="0" err="1" smtClean="0">
                <a:hlinkClick r:id="rId2"/>
              </a:rPr>
              <a:t>Gensler</a:t>
            </a:r>
            <a:endParaRPr lang="pt-BR" sz="2000" dirty="0" smtClean="0"/>
          </a:p>
          <a:p>
            <a:endParaRPr lang="pt-BR" dirty="0"/>
          </a:p>
        </p:txBody>
      </p:sp>
      <p:pic>
        <p:nvPicPr>
          <p:cNvPr id="22530" name="Picture 2" descr="http://2.bp.blogspot.com/_S9aXlzmhOrE/TF8VCel7BgI/AAAAAAAAAf8/569KQ9-jVp4/s1600/diversidade_humana_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2000240"/>
            <a:ext cx="442912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768</Words>
  <Application>Microsoft Office PowerPoint</Application>
  <PresentationFormat>Apresentação na tela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Fluxo</vt:lpstr>
      <vt:lpstr>Sociologia </vt:lpstr>
      <vt:lpstr>Conceitos básicos da teoria antropológica</vt:lpstr>
      <vt:lpstr>Conceitos básicos da teoria antropológica</vt:lpstr>
      <vt:lpstr>Contexto histórico do pensamento social</vt:lpstr>
      <vt:lpstr>Sociologia e senso Comum</vt:lpstr>
      <vt:lpstr>Sociedade e indivíduo</vt:lpstr>
      <vt:lpstr>Diversidade e relativismo cultural</vt:lpstr>
      <vt:lpstr>Diversidade e relativismo cultural</vt:lpstr>
      <vt:lpstr>Diversidade e relativismo cultural</vt:lpstr>
      <vt:lpstr>Diversidade e relativismo cultural</vt:lpstr>
      <vt:lpstr>Etnocentrismo, alteridade, identidade e diferença</vt:lpstr>
      <vt:lpstr>Atividade complementar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Sociologia </dc:title>
  <dc:creator>Luiz Egidio</dc:creator>
  <cp:lastModifiedBy>Luiz Egidio</cp:lastModifiedBy>
  <cp:revision>3</cp:revision>
  <dcterms:created xsi:type="dcterms:W3CDTF">2012-02-12T13:03:19Z</dcterms:created>
  <dcterms:modified xsi:type="dcterms:W3CDTF">2012-02-12T14:55:38Z</dcterms:modified>
</cp:coreProperties>
</file>