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9" r:id="rId4"/>
    <p:sldId id="258" r:id="rId5"/>
    <p:sldId id="270" r:id="rId6"/>
    <p:sldId id="259" r:id="rId7"/>
    <p:sldId id="260" r:id="rId8"/>
    <p:sldId id="261" r:id="rId9"/>
    <p:sldId id="264" r:id="rId10"/>
    <p:sldId id="266" r:id="rId11"/>
    <p:sldId id="268" r:id="rId12"/>
    <p:sldId id="262" r:id="rId13"/>
    <p:sldId id="265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9CF02E-C578-4B35-A957-EE018FAD8097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3F92F5-EA55-4632-80DD-1F8980C745D8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F92F5-EA55-4632-80DD-1F8980C745D8}" type="slidenum">
              <a:rPr lang="pt-BR" smtClean="0"/>
              <a:t>4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260AF4-F8FC-4CE2-838D-59E613DF8253}" type="datetimeFigureOut">
              <a:rPr lang="pt-BR" smtClean="0"/>
              <a:t>12/2/2012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586F647-6A16-4A45-A7A1-FAD1B421BFAB}" type="slidenum">
              <a:rPr lang="pt-BR" smtClean="0"/>
              <a:t>‹nº›</a:t>
            </a:fld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criticanarede.com/fil_relatcultural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vecam.org/auteur.php3?id_auteur=229&amp;lang=pt&amp;nemo=ed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3400" y="1814514"/>
            <a:ext cx="7851648" cy="182880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13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Sociologia</a:t>
            </a:r>
            <a:r>
              <a:rPr lang="pt-BR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pt-BR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85852" y="5072074"/>
            <a:ext cx="7854696" cy="17526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Prof. Luiz Egidio Tasca Tussi</a:t>
            </a:r>
            <a:endParaRPr lang="pt-BR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pt-BR" sz="1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Graduado em História  e pós-graduando </a:t>
            </a:r>
          </a:p>
          <a:p>
            <a:r>
              <a:rPr lang="pt-BR" sz="1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</a:t>
            </a:r>
            <a:r>
              <a:rPr lang="pt-BR" sz="1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 Psicopedagoga Institucional e Clínica </a:t>
            </a:r>
          </a:p>
          <a:p>
            <a:r>
              <a:rPr lang="pt-BR" sz="1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pela Fundação Educacional de Fernandópolis</a:t>
            </a:r>
            <a:endParaRPr lang="pt-BR" sz="1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630043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3º ANO ENSINO MÉDIO</a:t>
            </a:r>
            <a:endParaRPr lang="pt-BR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1000108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Escola Estadual Professor  João Pereira Valim</a:t>
            </a:r>
            <a:endParaRPr lang="pt-B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Diversidade e relativismo cultural</a:t>
            </a:r>
            <a:endParaRPr lang="pt-B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100538" y="1611648"/>
            <a:ext cx="5043494" cy="438912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400" b="1" dirty="0" smtClean="0"/>
              <a:t>RELATIVISMO CULTURAL </a:t>
            </a:r>
          </a:p>
          <a:p>
            <a:pPr lvl="1" algn="just"/>
            <a:r>
              <a:rPr lang="pt-BR" sz="2000" dirty="0" smtClean="0"/>
              <a:t>é </a:t>
            </a:r>
            <a:r>
              <a:rPr lang="pt-BR" sz="2000" dirty="0" smtClean="0"/>
              <a:t>uma ideologia </a:t>
            </a:r>
            <a:r>
              <a:rPr lang="pt-BR" sz="2000" dirty="0" err="1" smtClean="0"/>
              <a:t>politico-social</a:t>
            </a:r>
            <a:r>
              <a:rPr lang="pt-BR" sz="2000" dirty="0" smtClean="0"/>
              <a:t> que defende a validade e a riqueza de qualquer sistema cultural e nega qualquer valorização moral e ética dos mesmo.</a:t>
            </a:r>
          </a:p>
          <a:p>
            <a:pPr lvl="1" algn="just"/>
            <a:r>
              <a:rPr lang="pt-BR" sz="2000" dirty="0" smtClean="0"/>
              <a:t>O relativismo cultural defende que o bem e o mal são relativos a cada cultura. O "bem" coincide com o que é "socialmente aprovado" numa dada cultura. Os princípios morais descrevem convenções sociais e devem ser baseados nas normas da nossa sociedade.</a:t>
            </a:r>
            <a:r>
              <a:rPr lang="pt-BR" sz="2000" dirty="0" smtClean="0">
                <a:hlinkClick r:id="rId2"/>
              </a:rPr>
              <a:t> Harry </a:t>
            </a:r>
            <a:r>
              <a:rPr lang="pt-BR" sz="2000" dirty="0" err="1" smtClean="0">
                <a:hlinkClick r:id="rId2"/>
              </a:rPr>
              <a:t>Gensler</a:t>
            </a:r>
            <a:endParaRPr lang="pt-BR" sz="2000" dirty="0" smtClean="0"/>
          </a:p>
          <a:p>
            <a:endParaRPr lang="pt-BR" dirty="0"/>
          </a:p>
        </p:txBody>
      </p:sp>
      <p:pic>
        <p:nvPicPr>
          <p:cNvPr id="22530" name="Picture 2" descr="http://2.bp.blogspot.com/_S9aXlzmhOrE/TF8VCel7BgI/AAAAAAAAAf8/569KQ9-jVp4/s1600/diversidade_humana_0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8" y="2000240"/>
            <a:ext cx="4429124" cy="4214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Diversidade e relativismo cultural</a:t>
            </a:r>
            <a:endParaRPr lang="pt-B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71934" y="1643050"/>
            <a:ext cx="4900618" cy="507207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pt-BR" sz="3100" b="1" dirty="0" smtClean="0"/>
              <a:t>RELATIVISMO CULTURAL </a:t>
            </a:r>
          </a:p>
          <a:p>
            <a:pPr lvl="1" algn="just"/>
            <a:r>
              <a:rPr lang="pt-BR" sz="2900" dirty="0" smtClean="0"/>
              <a:t>Na cultura </a:t>
            </a:r>
            <a:r>
              <a:rPr lang="pt-BR" sz="2900" dirty="0" err="1" smtClean="0"/>
              <a:t>européia-ocidental</a:t>
            </a:r>
            <a:r>
              <a:rPr lang="pt-BR" sz="2900" dirty="0" smtClean="0"/>
              <a:t>, o ato de comer é feito com garfo, faca e colher.  Excetuando-se os cerimoniais, não há ordem estabelecida para sentar na mesa. Na China o costume é comer sentado.  No interior do nordeste é costume comer utilizando-se os dedos.  Junta-se um punhado de comida, em geral com farinha e com os dedos leva-a à boca.  Hábitos diferentes que naturais em seus contextos, podem ser mal interpretados fora deles.  Assim, comer com a mão pode ser uma falta de educação, comer com colher pode ser coisa de pobre ou comer com garfo e faca ou palitos pode parecer estranho a quem não tem este hábito.</a:t>
            </a:r>
          </a:p>
          <a:p>
            <a:endParaRPr lang="pt-BR" dirty="0"/>
          </a:p>
        </p:txBody>
      </p:sp>
      <p:pic>
        <p:nvPicPr>
          <p:cNvPr id="22530" name="Picture 2" descr="http://2.bp.blogspot.com/_S9aXlzmhOrE/TF8VCel7BgI/AAAAAAAAAf8/569KQ9-jVp4/s1600/diversidade_humana_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2000240"/>
            <a:ext cx="4429124" cy="4214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35480"/>
            <a:ext cx="5114932" cy="492252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t-BR" b="1" dirty="0" smtClean="0"/>
              <a:t>ETNOCENTRISMO</a:t>
            </a:r>
            <a:r>
              <a:rPr lang="pt-BR" dirty="0" smtClean="0"/>
              <a:t> </a:t>
            </a:r>
            <a:endParaRPr lang="pt-BR" dirty="0" smtClean="0"/>
          </a:p>
          <a:p>
            <a:pPr lvl="1" algn="just"/>
            <a:r>
              <a:rPr lang="pt-BR" dirty="0" smtClean="0"/>
              <a:t>é </a:t>
            </a:r>
            <a:r>
              <a:rPr lang="pt-BR" dirty="0" smtClean="0"/>
              <a:t>uma atitude na qual a visão ou avaliação de um grupo sempre estaria sendo baseado nos valores adotados pelo seu grupo, como referência, como padrão de valor. Trata-se de uma atitude discriminatória e preconceituosa. Basicamente, encontramos em tal posicionamento um grupo étnico sendo considerado como superior a </a:t>
            </a:r>
            <a:r>
              <a:rPr lang="pt-BR" dirty="0" smtClean="0"/>
              <a:t>outro.</a:t>
            </a:r>
          </a:p>
          <a:p>
            <a:pPr lvl="1" algn="just"/>
            <a:r>
              <a:rPr lang="pt-BR" dirty="0" smtClean="0"/>
              <a:t>Não </a:t>
            </a:r>
            <a:r>
              <a:rPr lang="pt-BR" dirty="0" smtClean="0"/>
              <a:t>existem grupos superiores ou inferiores, mas grupos diferentes. Um grupo pode ter menor ou maior desenvolvimento tecnológico se comparado um ao outro, possivelmente, é mais </a:t>
            </a:r>
            <a:r>
              <a:rPr lang="pt-BR" dirty="0" smtClean="0"/>
              <a:t>adaptável </a:t>
            </a:r>
            <a:r>
              <a:rPr lang="pt-BR" dirty="0" smtClean="0"/>
              <a:t>a determinados ambientes, além de não possuir diversos problemas que esse grupo "</a:t>
            </a:r>
            <a:r>
              <a:rPr lang="pt-BR" b="1" dirty="0" smtClean="0"/>
              <a:t>superior"</a:t>
            </a:r>
            <a:r>
              <a:rPr lang="pt-BR" dirty="0" smtClean="0"/>
              <a:t> possui.</a:t>
            </a:r>
          </a:p>
          <a:p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686800" cy="438896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Etnocentrismo, alteridade, identidade e diferença</a:t>
            </a:r>
            <a:endParaRPr lang="pt-BR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052" name="Picture 4" descr="http://1.bp.blogspot.com/_KMX2_wGA4DQ/TL5M1EXoHjI/AAAAAAAAAPg/R1YRAkkyTAc/s1600/homem_vitruviano_-_da_vinci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2285992"/>
            <a:ext cx="3428992" cy="42148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Atividade complementar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Roteiro para atividade:</a:t>
            </a:r>
          </a:p>
          <a:p>
            <a:pPr>
              <a:buNone/>
            </a:pPr>
            <a:endParaRPr lang="pt-BR" dirty="0" smtClean="0"/>
          </a:p>
          <a:p>
            <a:pPr lvl="1"/>
            <a:r>
              <a:rPr lang="pt-BR" dirty="0" smtClean="0"/>
              <a:t>Leitura individual;</a:t>
            </a:r>
          </a:p>
          <a:p>
            <a:pPr lvl="2"/>
            <a:r>
              <a:rPr lang="pt-BR" dirty="0" smtClean="0"/>
              <a:t>O Homem como Centro do Universo</a:t>
            </a:r>
          </a:p>
          <a:p>
            <a:pPr lvl="2">
              <a:buNone/>
            </a:pPr>
            <a:endParaRPr lang="pt-BR" dirty="0" smtClean="0"/>
          </a:p>
          <a:p>
            <a:pPr lvl="1"/>
            <a:r>
              <a:rPr lang="pt-BR" dirty="0" smtClean="0"/>
              <a:t>Leitura pelo professor;</a:t>
            </a:r>
          </a:p>
          <a:p>
            <a:pPr lvl="1">
              <a:buNone/>
            </a:pPr>
            <a:endParaRPr lang="pt-BR" dirty="0" smtClean="0"/>
          </a:p>
          <a:p>
            <a:pPr lvl="1"/>
            <a:r>
              <a:rPr lang="pt-BR" dirty="0" smtClean="0"/>
              <a:t>Analise e discussão do texto;</a:t>
            </a:r>
          </a:p>
          <a:p>
            <a:pPr lvl="1">
              <a:buNone/>
            </a:pPr>
            <a:endParaRPr lang="pt-BR" dirty="0" smtClean="0"/>
          </a:p>
          <a:p>
            <a:pPr lvl="1"/>
            <a:r>
              <a:rPr lang="pt-BR" dirty="0" smtClean="0"/>
              <a:t>Produção de comentários individuais de cada aluno com apresentação para a sala;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Organização Política e Econômica</a:t>
            </a:r>
            <a:endParaRPr lang="pt-B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42910" y="1643074"/>
            <a:ext cx="8501090" cy="4929198"/>
          </a:xfrm>
          <a:noFill/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pt-BR" b="1" dirty="0" smtClean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</a:t>
            </a:r>
            <a:r>
              <a:rPr lang="pt-BR" b="1" dirty="0" smtClean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organização político administrativa da República Federativa do Brasil </a:t>
            </a:r>
            <a:r>
              <a:rPr lang="pt-BR" b="1" dirty="0" smtClean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compreende-se da forma como esta constituída:</a:t>
            </a:r>
          </a:p>
          <a:p>
            <a:pPr>
              <a:buNone/>
            </a:pPr>
            <a:endParaRPr lang="pt-BR" dirty="0" smtClean="0">
              <a:ln>
                <a:solidFill>
                  <a:schemeClr val="tx1"/>
                </a:solidFill>
              </a:ln>
            </a:endParaRPr>
          </a:p>
          <a:p>
            <a:pPr lvl="1"/>
            <a:r>
              <a:rPr lang="pt-BR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pt-BR" b="1" dirty="0" smtClean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União</a:t>
            </a:r>
            <a:endParaRPr lang="pt-BR" dirty="0" smtClean="0">
              <a:ln w="1905">
                <a:solidFill>
                  <a:schemeClr val="tx1"/>
                </a:solidFill>
              </a:ln>
            </a:endParaRPr>
          </a:p>
          <a:p>
            <a:pPr lvl="1">
              <a:buNone/>
            </a:pPr>
            <a:endParaRPr lang="pt-BR" dirty="0" smtClean="0">
              <a:ln>
                <a:solidFill>
                  <a:schemeClr val="tx1"/>
                </a:solidFill>
              </a:ln>
            </a:endParaRPr>
          </a:p>
          <a:p>
            <a:pPr lvl="1"/>
            <a:r>
              <a:rPr lang="pt-BR" b="1" dirty="0" smtClean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Estados</a:t>
            </a:r>
          </a:p>
          <a:p>
            <a:pPr lvl="1">
              <a:buNone/>
            </a:pPr>
            <a:endParaRPr lang="pt-BR" dirty="0" smtClean="0">
              <a:ln>
                <a:solidFill>
                  <a:schemeClr val="tx1"/>
                </a:solidFill>
              </a:ln>
            </a:endParaRPr>
          </a:p>
          <a:p>
            <a:pPr lvl="1"/>
            <a:r>
              <a:rPr lang="pt-BR" b="1" dirty="0" smtClean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Distrito Federal</a:t>
            </a:r>
          </a:p>
          <a:p>
            <a:pPr lvl="1">
              <a:buNone/>
            </a:pPr>
            <a:endParaRPr lang="pt-BR" dirty="0" smtClean="0">
              <a:ln>
                <a:solidFill>
                  <a:schemeClr val="tx1"/>
                </a:solidFill>
              </a:ln>
            </a:endParaRPr>
          </a:p>
          <a:p>
            <a:pPr lvl="1"/>
            <a:r>
              <a:rPr lang="pt-BR" b="1" dirty="0" smtClean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Municípios</a:t>
            </a:r>
            <a:r>
              <a:rPr lang="pt-BR" b="1" dirty="0" smtClean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todos autônomos, nos termos tratados pela vigente</a:t>
            </a:r>
            <a:r>
              <a:rPr lang="pt-BR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pt-BR" b="1" dirty="0" smtClean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Constituição Federal</a:t>
            </a:r>
            <a:r>
              <a:rPr lang="pt-BR" dirty="0" smtClean="0">
                <a:ln>
                  <a:solidFill>
                    <a:schemeClr val="tx1"/>
                  </a:solidFill>
                </a:ln>
              </a:rPr>
              <a:t>. </a:t>
            </a:r>
            <a:endParaRPr lang="pt-BR" dirty="0">
              <a:ln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Organização Política e Econômica</a:t>
            </a:r>
            <a:endParaRPr lang="pt-B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42910" y="1285860"/>
            <a:ext cx="8286808" cy="5572140"/>
          </a:xfrm>
          <a:noFill/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endParaRPr lang="pt-BR" dirty="0" smtClean="0"/>
          </a:p>
          <a:p>
            <a:pPr algn="just"/>
            <a:r>
              <a:rPr lang="pt-BR" dirty="0" smtClean="0"/>
              <a:t> </a:t>
            </a:r>
            <a:r>
              <a:rPr lang="pt-BR" b="1" dirty="0" smtClean="0"/>
              <a:t>UNIÃO (todo o território nacional): </a:t>
            </a:r>
          </a:p>
          <a:p>
            <a:pPr lvl="1" algn="just"/>
            <a:r>
              <a:rPr lang="pt-BR" b="1" dirty="0" smtClean="0"/>
              <a:t>Pessoa jurídica de direito público (caráter internacional) que representa o Estado federal brasileiro em oposição às unidades que integram a Federação, chamadas de Estados. A União tem suas competências, seus bens, e responde pela integridade nacional, intervindo nos Estados ou no Distrito Federal para mantê-la. É autônoma e soberana. Tem interesse nacional e internacional, pois representa a totalidade dos Estados brasileiros (tem personalidade jurídica), razão de ser soberana. Perante aos outros sós ela tem competência </a:t>
            </a:r>
            <a:r>
              <a:rPr lang="pt-BR" b="1" dirty="0" smtClean="0"/>
              <a:t>constitucional </a:t>
            </a:r>
            <a:r>
              <a:rPr lang="pt-BR" b="1" dirty="0" smtClean="0"/>
              <a:t>para agir em nome da República Federativa do Brasil (pessoa jurídica de Direito Internacional). </a:t>
            </a:r>
            <a:endParaRPr lang="pt-BR" b="1" dirty="0">
              <a:ln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Organização Política e Econômica</a:t>
            </a:r>
            <a:endParaRPr lang="pt-B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857356" y="1928802"/>
            <a:ext cx="707236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Para o professor Pontes de Miranda (in Comentários à Constituição)</a:t>
            </a:r>
          </a:p>
          <a:p>
            <a:pPr algn="just"/>
            <a:endParaRPr lang="pt-BR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3" algn="just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“União é o todo, é ordem geral, o Estado brasileiro”. Por fim, a palavra União, escrita com letra maiúscula, aparece como entidade essencialmente federativa, ao lado daquelas que integram o organismo político-administrativo do Estado brasileiro. Artigos: 1º, 20 a 24 e §§, 52, VI e 145 a 164 e §§ da Constituição Federal. Ainda, para conhecimento, estudaremos, a união pessoal e a união real.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http://t0.gstatic.com/images?q=tbn:ANd9GcR0rmneKujGTBnC6Xcw8r888dvHFcsMugTSPQ44GzmDFu3WrViIt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5297" y="2857496"/>
            <a:ext cx="1762125" cy="26003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CaixaDeTexto 7"/>
          <p:cNvSpPr txBox="1"/>
          <p:nvPr/>
        </p:nvSpPr>
        <p:spPr>
          <a:xfrm>
            <a:off x="571504" y="5357826"/>
            <a:ext cx="228598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>
                <a:latin typeface="Arial" pitchFamily="34" charset="0"/>
                <a:cs typeface="Arial" pitchFamily="34" charset="0"/>
              </a:rPr>
              <a:t>Francisco Cavalcanti Pontes de </a:t>
            </a:r>
            <a:r>
              <a:rPr lang="pt-PT" sz="1400" dirty="0" smtClean="0">
                <a:latin typeface="Arial" pitchFamily="34" charset="0"/>
                <a:cs typeface="Arial" pitchFamily="34" charset="0"/>
              </a:rPr>
              <a:t>Miranda</a:t>
            </a:r>
            <a:endParaRPr lang="pt-BR" sz="1400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Organização Política e Econômica</a:t>
            </a:r>
            <a:endParaRPr lang="pt-B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57298"/>
            <a:ext cx="8686800" cy="550070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pt-BR" dirty="0" smtClean="0"/>
              <a:t>ESTADOS-MEMBROS </a:t>
            </a:r>
            <a:r>
              <a:rPr lang="pt-BR" dirty="0" smtClean="0"/>
              <a:t>(</a:t>
            </a:r>
            <a:r>
              <a:rPr lang="pt-BR" dirty="0" smtClean="0"/>
              <a:t>INTERESSE – ÁREA - REGIONALIZADO): </a:t>
            </a:r>
            <a:r>
              <a:rPr lang="pt-BR" dirty="0" smtClean="0"/>
              <a:t> A </a:t>
            </a:r>
            <a:r>
              <a:rPr lang="pt-BR" dirty="0" smtClean="0"/>
              <a:t>autonomia dos Estados-membros caracteriza-se pela denominada tríplice capacidade: </a:t>
            </a:r>
          </a:p>
          <a:p>
            <a:pPr>
              <a:lnSpc>
                <a:spcPct val="170000"/>
              </a:lnSpc>
            </a:pPr>
            <a:endParaRPr lang="pt-BR" dirty="0" smtClean="0"/>
          </a:p>
          <a:p>
            <a:pPr>
              <a:lnSpc>
                <a:spcPct val="170000"/>
              </a:lnSpc>
            </a:pPr>
            <a:r>
              <a:rPr lang="pt-BR" dirty="0" smtClean="0"/>
              <a:t>Primeira capacidade = AUTO-ORGANIZAÇÃO⇒ Através do exercício de seu poder </a:t>
            </a:r>
            <a:r>
              <a:rPr lang="pt-BR" dirty="0" smtClean="0"/>
              <a:t>constituinte </a:t>
            </a:r>
            <a:r>
              <a:rPr lang="pt-BR" dirty="0" smtClean="0"/>
              <a:t>derivado, consubstanciando-se na elaboração de suas Constituições </a:t>
            </a:r>
            <a:r>
              <a:rPr lang="pt-BR" dirty="0" smtClean="0"/>
              <a:t>Estaduais </a:t>
            </a:r>
            <a:r>
              <a:rPr lang="pt-BR" dirty="0" smtClean="0"/>
              <a:t>respeitando a Constituição Federal; </a:t>
            </a:r>
            <a:endParaRPr lang="pt-BR" dirty="0" smtClean="0"/>
          </a:p>
          <a:p>
            <a:pPr>
              <a:lnSpc>
                <a:spcPct val="170000"/>
              </a:lnSpc>
              <a:buNone/>
            </a:pPr>
            <a:endParaRPr lang="pt-BR" dirty="0" smtClean="0"/>
          </a:p>
          <a:p>
            <a:pPr>
              <a:lnSpc>
                <a:spcPct val="170000"/>
              </a:lnSpc>
            </a:pPr>
            <a:r>
              <a:rPr lang="pt-BR" dirty="0" smtClean="0"/>
              <a:t>Segunda capacidade = AUTO-GOVERNO⇒ Tendo em vista que é o próprio povo do </a:t>
            </a:r>
            <a:r>
              <a:rPr lang="pt-BR" dirty="0" smtClean="0"/>
              <a:t>Estado (</a:t>
            </a:r>
            <a:r>
              <a:rPr lang="pt-BR" dirty="0" smtClean="0"/>
              <a:t>regional) quem escolhe e de forma direta (eleições) os seus representantes </a:t>
            </a:r>
            <a:r>
              <a:rPr lang="pt-BR" dirty="0" smtClean="0"/>
              <a:t>para </a:t>
            </a:r>
            <a:r>
              <a:rPr lang="pt-BR" dirty="0" smtClean="0"/>
              <a:t>o </a:t>
            </a:r>
            <a:r>
              <a:rPr lang="pt-BR" dirty="0" smtClean="0"/>
              <a:t>Poder </a:t>
            </a:r>
            <a:r>
              <a:rPr lang="pt-BR" dirty="0" smtClean="0"/>
              <a:t>Legislativo (deputados estaduais) e para o Poder </a:t>
            </a:r>
            <a:r>
              <a:rPr lang="pt-BR" dirty="0" smtClean="0"/>
              <a:t>Executivo (governadores</a:t>
            </a:r>
            <a:r>
              <a:rPr lang="pt-BR" dirty="0" smtClean="0"/>
              <a:t>), </a:t>
            </a:r>
            <a:r>
              <a:rPr lang="pt-BR" dirty="0" smtClean="0"/>
              <a:t>sem qualquer </a:t>
            </a:r>
            <a:r>
              <a:rPr lang="pt-BR" dirty="0" smtClean="0"/>
              <a:t>vínculo (de subordinação) com a União; </a:t>
            </a:r>
            <a:endParaRPr lang="pt-BR" dirty="0" smtClean="0"/>
          </a:p>
          <a:p>
            <a:pPr>
              <a:lnSpc>
                <a:spcPct val="170000"/>
              </a:lnSpc>
              <a:buNone/>
            </a:pPr>
            <a:endParaRPr lang="pt-BR" dirty="0" smtClean="0"/>
          </a:p>
          <a:p>
            <a:pPr>
              <a:lnSpc>
                <a:spcPct val="170000"/>
              </a:lnSpc>
            </a:pPr>
            <a:r>
              <a:rPr lang="pt-BR" dirty="0" smtClean="0"/>
              <a:t>Terceira capacidade = AUTO-ADMINISTRAÇÃO ⇒ Surge quando do exercício de </a:t>
            </a:r>
            <a:r>
              <a:rPr lang="pt-BR" smtClean="0"/>
              <a:t>suas </a:t>
            </a:r>
            <a:r>
              <a:rPr lang="pt-BR" smtClean="0"/>
              <a:t>competências </a:t>
            </a:r>
            <a:r>
              <a:rPr lang="pt-BR" dirty="0" smtClean="0"/>
              <a:t>administrativas, legislativas e tributárias </a:t>
            </a:r>
            <a:r>
              <a:rPr lang="pt-BR" smtClean="0"/>
              <a:t>definidas </a:t>
            </a:r>
            <a:r>
              <a:rPr lang="pt-BR" smtClean="0"/>
              <a:t>constitucionalmente </a:t>
            </a:r>
            <a:r>
              <a:rPr lang="pt-BR" dirty="0" smtClean="0"/>
              <a:t>(</a:t>
            </a:r>
            <a:r>
              <a:rPr lang="pt-BR" dirty="0" smtClean="0"/>
              <a:t>determina sua competência). 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Sociologia e senso Comum</a:t>
            </a:r>
            <a:endParaRPr lang="pt-B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97334"/>
            <a:ext cx="4686304" cy="438912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t-BR" sz="2000" dirty="0" smtClean="0"/>
              <a:t>No </a:t>
            </a:r>
            <a:r>
              <a:rPr lang="pt-BR" sz="2000" dirty="0" smtClean="0"/>
              <a:t>séc. XXI, uma parcela da população em um processo que é natural de mudança de mentalidade, se debruça sobre estes aspectos herdados com o objetivo de superá-los.  Nesta parcela estão artistas, livres pensadores, educadores, governo e grupos sociais, editores de jornais, livros e revistas, etc.  Em todos os setores e através de todos os meios de comunicação, o tema diversidade cultural está sendo tratado de forma profunda, pois entendem que só assim, se poderá avançar.</a:t>
            </a:r>
          </a:p>
          <a:p>
            <a:pPr lvl="1" algn="just"/>
            <a:r>
              <a:rPr lang="pt-BR" sz="2000" b="1" i="1" dirty="0" smtClean="0"/>
              <a:t>“Em geral, o senso comum emprega as expressões ‘ter cultura’ e ‘não ter cultura’ como sinônimos de culto e inculto, o que gera uma série de distorções e preconceitos”.</a:t>
            </a:r>
            <a:endParaRPr lang="pt-BR" sz="2000" dirty="0"/>
          </a:p>
        </p:txBody>
      </p:sp>
      <p:sp>
        <p:nvSpPr>
          <p:cNvPr id="5124" name="AutoShape 4" descr="data:image/jpeg;base64,/9j/4AAQSkZJRgABAQAAAQABAAD/2wCEAAkGBhQSEBUUEhQVFBQWGBQXFxgYFxkZFxcXFRUXFBQYFxYaHCYeGBkjHRUVHy8gJCcpLCwsFx4xNTAqNSYrLCkBCQoKDgwOGg8PGiokHyUsLCwqLCwsLCosLCwsLCksLCwvLCksLCwsLCwsLCwsLCwsLCwpLCwpLCwpLCwsLCwsLP/AABEIAPAAzwMBIgACEQEDEQH/xAAcAAAABwEBAAAAAAAAAAAAAAAAAQMEBQYHAgj/xABFEAACAQIEAwYCBwYEBQMFAAABAgMAEQQSITEFQVEGEyJhcYEykQcUQlKhsfAjYoLB0eEzQ5KiFSRysvFzs8IWF1Njg//EABoBAAIDAQEAAAAAAAAAAAAAAAIDAAEEBQb/xAAuEQACAgEDBAAFBAEFAAAAAAAAAQIRAxIhMQQiQVETMmFx0RSBkfChBSNSsfH/2gAMAwEAAhEDEQA/AM1y6/P8z511l/V/70RbX5/nQ7yursZtzrL+v0aURf1+jSIelElq1QLsdRr+r09gQfr/AM0xhepGBL0+JnmmO4B/Ln/eoLtTG0cyyKWAcDUEizLodQdNKlsVi44ReWQLpdQAzM1uijb1OlQfEu0QmXKEIAIN23/DQfOl9Rkx6HFvcrp4ZFkUkti+9jZi0PeTPIEADE5icz2FlsxsxN6smO4tIJD3aKY7/C8S6XGbcEnkRcbVkfDu1zRKF7tSobMSrNmJsBoGuosByFXbg3aqOZAY5DmzAPGwtIFZgucWJBXXUj5UMc0MhWXDODLTLiRHBIDNIsUxjVCGObDKULHLY5rhwL9RUHxDi062hxAilIVWjxC3u0ba6MLXB1315VH4ntLGzlHjYOrMgLFSPCxVh1H96S+uBkySKxyk92UIUopHw6g5lvY2puPGm9SFylKK0tUOMJxNRLdiQCbXv4bNobjptT0PZiCNvxHL1qCjJvYrfTXow5+lNj2lCkplayHKCSNuWvMU6WmPLKhqnwi4TQeDxaC2n8tKgOIxhCFJOYi4IOhF7DTlaj4Z27aJ8yqbgMutja/MeYtTHH8X71lYAggEG9jck5r6UnWv2HqEr4OoeIEKybg+ulvekFW/P8T/AFoo0J5gU4TCE2swB9KbDfkHJJR4OTAwN9R7n8Dek5jc6++vP50/iw8gFgwt0I0/tRScMZtyt+utO2Mmp3bI4D9fo0pEp/X/AJpY8MYcxRrhWHMUSoCc3ZzJIQNz8zScTnz+ZrqSBj0rqDCOzBV3YgDXmasWjsy+Z+f96UwWOaOVXRiGF7G55qQb67f2p2/ZScZT4CG2s359K6Ts1MreILvyYdDS3KLXI6Foy9sXfcW3/M1znvtTZt/n+dKxfCPevPfEb5PQKKFA3nXSynqaavvRrIRV6yqJGPEMOdPoeJMupIsNTp0qESc04El1I6ginxy1wA4JjXEztI5dzcnU35DkPQC1K4WJl1K3tup05X1A121p/wAH4aXceEHNYLe5XxfeAF7Wv8613s72Bw8CGSULNiG1LMLqCd8qnn51yM/VRhzuzdiwWjLF4BZb58ugJI+EZtbG3LKRcam5+UdNhXjkLREeDxBlJ8tBc3PmK1LtF2ShmXQFdzYHw67nLtfQa+VZ7xfs08AJRw6gEkWytbnoLihwdSpeaYzL07S2Voe8W4rDiO7dI3Ryg70swKs4sMwA22sT5D3e8EzNpnVhbne496qODlGXLe1ibdN6fYXGFDpXfwZFFpnJzYtcaRoOGxDRNmVgQNPI9QL60w7QthpSWUGOciMsdQotcPmFspsLajeorCcaLIxYGy2Ba2mui0zxGMuSQwKnStk1Casw4YzhJocwYbkSpA5g3pWLCH1HlTLvQq5iQBpv+QG59qfYKXMoK6g7EHSpCEHsMyZJxVoXjhIPnS6uQeh9aTnmUCzi40BNvDfpm6+1MY8OQSbqNdBq3Pn/AFFM4+USm5Lv2JlJSadQy9aZw5yo2a7EDLvoL6LvbzomNt9D02NMZlV3sPZH9KSJvTU33pWCWpdBaGwCPX+1S3AxlZ3OmWKQ+YNtLedKYPi1lAa9hs1rkeRHMf1roYy4YgG2wuBfXqKVLI3s0WsNbosCQ3hhYAABVLdALfOkeIcSyLmuNNBcbknkPS+tVtuIMujaADQE/nrtTLvO8fxOSBzUsANDa3Ks+jfcao0ZW2/660vGPD86b3/XvTqNf2d/WuMd1DaQUQFdd225Bp59STuO8zePNYr5daYoOVi5SUeRmBVu7EcHjmxBWYKymMnXZV2dr/ZYeGxtzvVTAq0cFAw8yO5JjkHdOF0OSWykg3tcGx13sRVSxSnilo5oPHkjDJHXwW3sXwVYpJ2NpRHkSNhqCGHe5lHVlKeepqWxPbeGPwyK677FHYG1zmjRy6WGtretSeFhtiJHzX73u72UKAY07sMADpdQunIjToE+LcEV1UEhVUOAfCCFk0kAJHhDDe29eacoyyNzs7Si6qJFvxiJkaTOyINw6srA3t8J11HlVT4xxCBtFmRszZSAbnU22tVk7V4AR4aFEuEDEab2OxzDU61XX4WtrJYZi5I2UswA8X7gyg22XW29Pw/D53Ckp+CvQ4UIiqwBIVSdNiwzEfjS8EoXTu43HRkB/HekcVxC7NaMkXOW5tp9km4vqLGmv1gP4WUgkiwzGx99LnyPsa9VCSjBN+jz7xPJNxROQcUwY/xcNFfT4XINzflfb+tSLfUHRu7UxOVIUlja9rAk687a1UDh+mnt8/SuVjIPT00v/I0xZH5SMssST5a/v1HcmDAY20115n3O9EoeI3Q2vvr4W9fPTca0gMSw315X2OvU7EeR/CnMWMXZvDfk2gPmG/VvOhU1w/5NTx61cOfK/H4Jrs9w36yCImAddWSRgHs27LdvGvmPwqfg7DzHUyQrtu5/IXqiqoJBVrMpurA2I9DyNSsfbTExjIxDPyJ/Nh19N/KtHxdEe50c+cJSfYW8diJ91kj9QzD21WuW7Hzi4Yo5tcWlsTsBc2vbles04pxqWY3kkZ7bC+VR6IpsPz86Qg4tKGzLI4P3gxDaDKBmvci2lqzPrRq6Wdco1QcCxQFgo1tfxKTbkCx1IruDgEwU3j575hsPe1U3gf0hzRnJOe9U7MfiX1P2hVnHbfkVb8K048qmrizLkhkg6cR/Ng3yH9k/hO1wfSwG9IpBiWPhgYW1uQAB576mm3/1qPuNRN25PJW+dHV+QdU/+Jziuz098wRiTvYC9z0JOlcp2enAAKuf3dlGnKx/Gk5O20h2X8aZydq5SRsPc9DV0l5LXxH4M8bc+v8AOnELfs/IX0pvJufX+dKrD51wjtxHkEhZWiv4XygG22o5VK9ooFTCwBQBYlWIFsxCka1F4AWNyb7fnUp2jN8NFbm7n8DW3FK8cr9GfLHvjXsr6ipd8LIyWIYrbby30HWolRV27BcSil4ng4pB+zzjW9g0qoWiv+6HANuZt6VMcowjJyKmpNpRX3LvwaNoIYopBaSJEVxe9mA8WvMg3B8waXxuIjLKJXUKNQpcLmcWZdyLhdPen/bbhLQyGZQTG5vf7rMfEp8juD1uOlRWAZXUnwk7HMAdPQivJZIOOR6j0OOSlFNEVx7HyPHlzCRC2hOQkD4rLkUCwK776iq12ixRGHYJ8TZVB53JBP4A1M8X4aokLMsZI1BWNR+Q1PrVbl/bzojMsUZHgdwcjcmItuNhp/OtvTY1Oa9Ldg58miD0+eCGhcva4IbpyP8A0E7H935UGiDDqNvly8jVp472RkwuH7xZEnjJAcquifda99vPlVewiGXMAPGouW+yVA2k6eTfOu/HJFLZ2jnODzbcT/w/wxOKW2kt8vKQC7L0zj7afiOtLTYbLbNZlbVSDdWHVW/RHMVyUINiCCNCDuL/AJj86KKRozZVDxsbtET4c3JkO6Meo22o9LgrjuvX4FOccvZm2a8/n+2IuWjbQ3U/7lv4lPK/9aeQJCx8OU3+wxKN5aHwsR5HWi7pWQtGS8fMHR4+XjA/7hofLWlG4IJEvGRfmp2PoeR/D0o1c98b/YVKMcHbmjs/K/Jzi8KkaFxmBGykXBOygMOV/wABURiIWQak3b4jsSdPwFHjTJF4SXGubKeWX4fxpLDzkst1z3LacyW5+Z6Vh6nJKTpqqGYoQi+xt37G8v4fq1diO3kbD+9xWr9kexiLlkkQFrXAOtOu23Y9ZYzIi2kRToPtDc+pFc79VG6o2/pvqY7apfhEZkVvEwKAHRvsnTQHpUUd/enXDWKyjz8J9D+hXR6eajNXwYc0W4uuSZihyk+Jmv8AeNx7UsrRmSASt3UfeKHcdNTr8qbTmx10I/rXMuLDKFaxAOxF67OpU0jA427Lxj8LwgwMVxqqwRrWsSWAJBtbes+wUsyFGQqSUAObXz+fnTnA8LM7ZIoe8boq3t6nkKm8PwdGKqEJa1iAdAwvcfhS4wcnuybYo3yZ9Jv+utO1pq+/z/Olu800rjHRiOY5gu5tS3E+MCREjVSAlzcnUk+QGg9zUbXNEpySpAtXydE0pBMyMGQlXUhlYaFWU3UjzBAPtSV6MULCR6m7E9pY+KYBXYKWN454yLgSAeIWI+EizDyYdKq/bPsi2GRpYQzQgXOW5eL1H24/Pcc7jUZ59EHaz6nxBUdrQ4nLG99g/wDkv/qJX0etb+kTtCqgYRzLDHMpWTEKPDGW0jjLkWXPZrnkBb7VwjLCLjckHjnKL2KfwDgMndSYvEZu7jjkkiRhbvGSIuJCDqYxbTqddgL5rwztxPFCsTLHMiIUTOgzIGGoVhv7g1pvBuPYj6vxDh+LZnlgw87xO2rPC0TqAT9q2ZCDrox6ViSjQelXGEJQ+hJZJ62yzx8eiMeQZ0UoA6Mxs7X1ItcD8KccBMfeFsOW74XGWRVYAcsrcz51UCKWwmMeI3RivXofUVeSDldOv+hmLMo0pL9/Ja8cy5VAJLjOHBUjKLgoRcfCbmwHQ0xwza+m1SnDVXHxHIxXGRoWMdhaSNPtRNzYX1jO+4qEafKdQAf9p8x5flWzpsnYovlAdVHXJ5FuuP8A0kcdgpSyPhs+ezkqiliTdc1lAO+5G1x50tgcFirF/q0seX4wY2VD5gEXX02px2c7TwwTkyxSSZU8GRspVmYZjuOQA+dWD/7l4QSBnhxbMBp+1GxN7WzWpGfqJY8zeJB4If7OjLut9v7wUXtWXYxmRQjBbZSfFlc5lb00OvnUv2RVIcN9Y+rx4iQvLlD95cRwKrSMCtlUDMSbhibbACobthx36zi3nQOEkVQoexYKgAtp5g1o/wBD+OSTBvCwF4ZWI9JBnUn/AHj+Gs3VZZSjrkvuXixwjLTjVKiycI4y82FaUQiJlX4GPhuRdTcC9tuQI/Gq3JxLiBms6PJG23d5YiLPlNlKsu2oEhNxrddqtWIxS93IVIyqyhtQNib3udBfTXSnWExS5NB7HleuXGfLo3uLML7e8DOHxbWFkku6aW/6lsNrHl51BRz+IHzF/S4/vWtdtcCs65XB1kiVSLAh5HESnUHTxajmBWUcMaIyocRn7m65wli+U62BOl9BXS6fI5Q38GLPDTP7i5xPg1JLaana3MG+5rmWUjz/AJnoCN6t2Fl4K5sYsR6gvffTQmxpfhnF+HyiQYozr3cpEKRKVXJo2Zyn27j8K0rq5eUwH00fZYezuNiw8MUGHJ72Txy3BDhiNFbMAdNvaqx2r4DjYXEwKqjMxPdMSUZr6vpre/LSn2B7Q4aPvZO+7+QOSO8QmVyRoM2mUcvnVZw3a7GSynLK/iJyoNVG7WCnoB+FW+syTTS2IulxRe+5WV3Pv+dd0WSx33v+dCrM4DREUZogahACjojQNQgdbZg+1pxvB4xJ45pX+qS3B1ynv2YEfCxiDENyJ9KxIVK8B4w8EqWPg7xHK8syh0U/6ZGX+IeVLyXpdego1as1EzpHPEMuRJYzCqk3Cd5CVTM3NrqAWO+bzrF/7/nWp9oW72J21sfEttRoLi2ulZaT/X3O9Z+kfZT8B5lTCoWoUK1iTqNypuCQddQbb+YqZi7SgGK+HhKx3uNf2l+bG+/O4tUJT1eBTn/Jk5j4Gtf1tQScVyNxyyL5LHmAniebUCAO24uVUE3Ou5rR8fLwhcOCIYMQQAoC3DsdvE24rMZ+Fd0RmDhwNRpowsSNfIinfD8I00gig7x2YjTKCT1OnIedZpRUnabNUbW0hpxxlznJCsaE3W2chQR8IZjqOdXP6JSy96xUhHaNA9wBmUSG1jubsB6moXD9mpw87d008cEhSSOzakjfKuthvpWl9nezkEuARmADZG8CuwIsfDZb3ve3vam/CeWDgmv3ESyxxTUnb8UhXiDzI1gI2QC6sYpXa/MNkOh3Pw2N9LkGnODEhOaRhpyVWXTnqXJt0BF6GFE0McYnZWmdXYp91QVF8w+LVgCbb0HnZjZtPIf1rlOLj2s6etSjsVr6RJpFgDwqSVlhYkbAq1153+KwrM4+ASJiDh8QDC6g5gwuQQt1Gh2NxrtW+4PhgkkRSLqpEjA9IyGT18YU/wAJ6VEfSd2aRsMcSvhngyC43eJpFRo262L3B5ajat3TtqDMWanNGddk8LhxETOq3RjlOXNmzrYq3UC1x0vS0WKwUfDsSWgC40kquZmsRI1g0eumVb6eVV/GzmKMAaEsdxtrqaYvxHPbvFDC1gdQQet6YoNvVexHOMdnsxr3ltRe4IN79NjT6LGu5ZgJDiGa6ug6g94CAOltqdzRYM4cMq4lZglybx92X8+YX0qJwuNkQgI7KAb2BIF7EU+9S4/kRvB7v+Dk3v8AP86FLfVjlZtLXtvrz5dKRpglgrl6O9EahQfKgKJTpXVQhzR0DRVC7NL4VihJhI3uvwkt4iDdLiQbj7pPuKzMbD0H5VbeyvEbYTFxn7Ecko/jjMTf7hEfc1U/7Vlww0ykMnK0gGio6FaRQRrS+DdujNoAA41KkXv1II39POs0qa7GRMcbHlB0zFiOQym96zdThjkhv44NXS5njnXh8ljweGwmKxk5xmKfDSX8ACLkKgAas3Pyqw9nezMMWJU4HGDEsQ3fEKAscQsBbX4mcqo/iPLWpY/hUpx0jtk+DOSGJshOUab5tK1D6LuBd1F3pJY4hkcbWWONZMg8ycxY+oHK9DFdqX0GZJdzZZMF2fCg3uSbk68zpypzhOEIGsFA2NwN/U9aksQdLdaT79Y1eRtFRSx6AKCx/AE1dbirKNleXHYmWQBQrphofKKNiDvuSzFj6Acqfzyd2pLDXQADckmwA+RN/KkOGse5jLjxlc7f9Uh70j5tapnguC76TOwusZ0vzfy8h/TzrmW8mRpHQklCNvwPeBcIMcZd/wDEkIZv3VAtGg8gPxZjzocZ4cssRidcyyEIQLjnmvcai2UG/pT/ABiPnQhyqaqwAU6tbKxLAny9677jUaljrqbaA72AArqpKMaObqbeo88fSN2AxGFPeLnnw2pz28cXlNlH+8WB52OlUG9ex3jv7/jWa9svoZw2IzSYb/lpyCQoA7l23sybx36rpr8Jo4S2oCSb3Mmw3Dc+GhUBS8twpvqCXIF7a8jvSHE+ys0DKCFa7si5TfMVXMSP3bHerP2ExY+qrGAO9TE+IEePJkZrHnluCDTjtoYmWzuA8KoAoIUh5GJaw5eFTf2qfKPilkVFKw4XupQ4TMAWRjmv5hbeH51GCul6X671yDTjK3YLURozRVCgLRg0S11UIFaiNdVyahBfDYsoHt/mRtGfRipP/aKQaiozVEBQNCiNWQFT0XAZI8IMV33d5smRVvchnKm59r21qBFTWBwUuIiUd5ljTwqGJIzLroAPDbMPnScraSp17HYUm3av0If8LkbGJArMzu8aA3JJLka/jfytXp3hODSLLHGLRooVB+6vw+9iNed6yf6LOyBGMbESOsndqVQi5IdhZr36IT/rFbBgwO8fy0oW7SCapsUxTajy/nUX2sktgmQbzNHF7Owz/wCwN86kJGufU1Adtcaq4jBRMVGYzSAEgFmRUjVVB+JiZdANel6VJvS2g8fzRTDgw5kkCrzO/RRufb+lW3DYcRqFUaAWH66mo/hmGXDxF5CAxsXJtYdFH9tzSkbvNrYxxfKR/X7i+W58tqHpsOiNvkmbJrdeBWbE5rogB3DE/CPLzbyG3WjmkCAAkkkgebtyHruT0ANLxoANAABsOVhTUgGTMdSmg8mcAsfLw5R7mtFWJHDGw132/sKj8TibXsdN2Y/dXU29gdaemC51+Xl5jkPL51T/AKTcc0fDMSUvmkCQrbf9qwRrfwZ/nRFGUQ4MLOMTFLEryG5jAZQc2oXMNtxc8yDTzF4fDOFimkiikQL3oJsshKkhg97sQed6aYnsw8GGDySvLN4T3NvAt9wW3LC+4sKkOEfR538Rd5FhnzHw5VlAW1hmBNwx150pyWr6GtOoX5M4hwqm95EXU736nXSuCNTretb+jfsFh8TghK8lpHVwOXdv3h1310FrEc6o30hdmvqOPeINmUqkita1w41+TBhW+UFFc7nNWTU6orhoqFC9KDCo6I0dQgYojQoVCA50KI7/ADo6hAURo6I1CAqy9kMQxWSJFLMD3gA3sFs59BlU+1Vqrf8AR3w8GRnYBwQAYwjyNlDXzlY9QAQABoedKzRUo0zR0zambd2KwKRwKFZWIF2IP2m1NxuPcVKQvaRhVVw57shwxFwckoZnyEbKwb9oYyLgq1ypG5uMsth+LiRyRoxALLe9iLKxU818SEHowpEJqWw+eOW8icI8S+o/OqzxDDpLxfv5VLrhI44oEsPFiZs00jLfQFIzFqdrg8qsCyZ4zbddf1+dJLhl73MObSSepbLf/wCI9BTor2Z69jvDYAkiSYhm+yo+CMHSyg7m32jqfLapC3KkhJrSoarAbCleyk8gL+wpjwnCZFsxzOxZ3bq7m7Ef9o8lFIcZxx7yCFd5ZBfySMGRvmVUe5qTijFv1vpUYVNIErAD1qmfSBiSmEeUKrGJonVSdL58m/UByfWrhiGrPPpS7TPg8IrRZe9klVVzKGGVQXclTvsmvnVcgp1uUHAccnlLK0MZuCwZpsigdBdfEb628qnOE4jFPeJMOc1gfASwYfaZWKqCLkA2vY1C4LtzjXhLtOwZvDGsZVLMCM0jKB8NjYDmx6LUlwzisqo+KxE0r7RJ42YnxAsFF7brfT7lD8HtDlla8FGGFwvNJgdfhI8/OmHEVjshjMhBBv3hB81y67b6VJLj1B8MMQ1+1mfmd7kD8KbYziLyRWbKFNmsqIouL2tYX5nnT9VgOKImhajNFVizm1GtHRVCB0KFCoQB/rQowbfryoqhAGuRRmgKhAVoHYnAXwxsYYi63LSxrJn3szhzYJyGhNgTe9UAivQH0d4xX4ZhwVUXjyuco1yMUueuiihlHUhuKeh2OMJhD3atlRdBbumJjGmtlP2T87W1qK4ujxFZoQC8ZzBb6MpP7SPNyVluB08PQVbm4WV8WHGmpMWgB/8ATPI+R0NRONxMLXBbJb4lGjD/AKk3HnpXKyYp45WjpY8yls+B9wvioZUmi8SMNQdDbYqw5MDcW6inkeKBxC5TePuXIP7yyIpB87On4024P2ZESFmLZn1IvYL00H29rn25VIf8G00kdApzZbI241BuLgHQ28q3Y5Ou5GSei3THSsb0J8VlFzsP6UnIHB0yke6ny5EVEcVhxMg8EYZNdQ6i/K9jY2pmtC4wt7sbcOxjYjHBtbKGA9Mttem9/l1q7RrYVW+zHDxGWUn9pezeYB0Zeqm418gNCLVY3a1DF3uXmaukNcU1ef8A6W+L/WuILBGQUgDRggggysc05uOSgIn/APM23rZ+1faFMHhZcQ+ojHhG2dzpGgPm1h5C55VhsHE5pxbEzKtyXsUCopJ5iNLltSdfzpsV5ECuGwrMUVfibKiaDSy2Jt0VdfU0t2llcyJh4Y5DFALXWNmUyEXbUCxsLC/W9L4TFjDwS4xvFlBigv8AaJOUNY7XYX9FaqhB2pxQZf8AmZiBfQyyBTcHkGFtdauTBi+62dDBP4iVdLAkaK4O+nhIN/amuG4fPLZVjY8tjf5b29qtYaBSQMrHX42L8/uxgj8BXeJ4yQnxSqlxpDEqj5P+eWgv0PcWUrGYNoXMcgs62uPUBh+BFI064rMHmdhn1I/xGzPsB4m5/wBLU1FMEAoUKFQgVHQohUIGaFETQY1CBV1RKKOoQFv6e50Fan2W7XRwZYv8pbAW+JepHW5ubedZhAlzfkPzpwx60md2nFmnFST1I9KcN4wskedLSptmja5U9GU2ZW20OvrXcKJPKA9pLXazAMRl1G4uuuWvOHCO0WIws/eYWRlc2DW8QcD7Lpsw9duVbZ2W7dHEwo2IVYJWJBF3UaHfa6A2v4vnTeRV6W6L+q661xiLq2bdSLH+RqIaSYWKNmHQ2PyYWP505Ti7rpNG1vvLZhbncbgWufap8OuANQ4mm8PpYjzsb/yNL4RQqKu4CgKeRUaflUbg+L4eUXhnRhocpuCL6jQ6r8qXiky6aPHuLEZkPVeo8qrQXq8HaYO0hbLcqCPPKQB4fUKhtsSnIgU4ml0t+J6VzFiAxupBI5gWJHQg7U0xkzE2UgkkZidgL6gedR7FOVmXfTDiZJMRhof8oI0qj70veNHdvJVCkf8AqGqUuELTiJCSxKgnkCdT8hdj0FudXb6VJ+7liZgdImSPXdzLeW3O+XufnVe4Kv8AiTKscbSFkhXMQgJ1dszEnkBc32arU9KvwFpdKiG7e8TXOmFj/wAPDgA+chGvrYaerNVXLjQaX11vvWj43hTQle9wuEJYZrhrltdWZshOYnXfnXSO+jx4TAE7FS5FrC2uYAXtrQKaq0O/Tpbal/n8DHjHDXwxUMSVcNY7ag6jfoRTDEYgKl2Nhca/rUmrH9I/aKDERLHEwdkcscoOUC1j4rWPKs3xYGUHz/OtGaMVPYy4MknC5chYh8zserMfYnSkjR2oUssAoUVdZahAqIijvVp7HdkPrIM8xUYdDY3cLmYWJDH7CgG9za+wNDKSirYcIObpFewvC5ZNY4nZb2zBfDcbjNsDXWM4RLEoaWNlUmwbQqTa9sw0v5b1sPC3jKWjS0C2CPlyB7akou/djTXTMTfbcmwqlmGUFWFmUgEN0uDofesb6mSfBt/Sxrncxa1AKSbDUmwA5kmrX2p7JrHnlh8MYAbKToRmKP3ZOvhOU5Trla4vY1F9koM+NiXrntfkQjEH1FaZZUoOa9WZI4rmoP2SeDwyRxqpw0buPjZ5JSCxudETIABta52ruXizRi6Q4ROloMx+bs1XAdnkG+tRvHeHqkDkACyk7dBXKj1uuVHYl0cVHYp79ucaLhZ8g6RpGn/at6u30dYd8QgxE888zB5FyPIxQWVQGy3sTZjWVE1qf0T8Uiyvhi4EucuoNhnDIi2TXVgQfDvY3F9bdiMVycVbmi4bDMljC1v3Tqh9uXtR8dnfEQdyQ8SMXWfUA5AMpVG3ZGJN2H3baXpn2i48MFhJZ2tmUZYwftytpGvmAfER91T1qV7JY9cVgsNN8WeJL3sTnUZJL+edWv60Td7Mu6YhD2bjUhgCrDYhmza6nW9OxgCPtuPl/Spn6oK6MFHqQDbfJFw4NRa+YnqSSacrGOlLSQa0YioZMorXbbsuMdhmjFhKpDwsRtILgA+TAlT6g8qw/jXEysqJHouH0sQD+0XRgy7G2oI6k16PlXT9e1YL237J4g8SxX1XDySI0gcZEJUNIiSOpI2IL6jzpQa9k8/AsXOsZ+uYNxlDIO6ZTZwD9kfq1VviGHmwuKaNpF7wZSxS4Q5kzDRvK1OMPgeIQ5DFhRhstr53LI3tK9lHlelse2InBE68KuT8TzRd4LbaiUnla1Ki3xtQ/ZbkDiVw6k5llk1+06QqbE/dzEj2FNP+O5D+xw8Ee9jlLtta+aQnXztRvJFJfMGRhvzG567e9ILg4+6J7xVPiNiCW8IYAAgAC/vyrX8J/cz619iLFHRUdUCCjjkt6UVHlqMgclr6bfrSr32Aw2GOHL90GmV/E7LmyC948t/CL2Ou9xVCtUp2c419WmBNzExXvFU2JCm4sfelzTapDcUlGW5rnfNsxAU67Zjvcm48/Ok5H0vb2632A9b3PsKTw3EY5TaN4cuQHwOZZGOt9L6brfNfUnauZJGYAC4BLgXsCWVb2J5W6eVYJx8nSTsz3t9xfvZxEpukNw1vhMx/xSOttEv+6bb017FtbiGHP7zf+09I9qkUY2bJopYNboXRWYfMmkeA4ju8VE+ujj4bE7EG2awvrzNa3C8TivKOdqrLb9mztIKhO0TAwuCLgix9DpvUTjePuSRFmZdfFKxS/IERxXIG+ha9R74yVt3UekYJ/wBUjOfwrlYf9NyJpto6suujVJMrr8ELNaJZGPIAE/yqKI61b+IY2RYnYyzEKpAHeMgufCvhjyg6kHUcqqAFdpJpUzkZGm9h3jeKTTW76aWXLfL3kjvlv93MTart9GH0kjAEw4jM2GZswK6tC50YheaNpcDYi453oFAGrF2es+EdpcLiQPq+IhlvqArrm90JzD3FSmQ9DXjcqDyoZB0FVRZ7ExDhQS5CqNyxCgepOlQGO7ecPh1kxmHG+iyCQ/JL15ayDoPlRirIbL2o+nKMApgY2drWEsoyop6rF8T/AMWUXGxFUHhePOIEpmLSOXMjlifEZAASQDa91tttbpVYqf7F4QSYhkIuDE5/0shH5mrityrok+6QaZUHlZfTbnS0LgEWA9h5HoKk5uCkaKp1uNNDr0tsaW4VgDKoOS51Vjr8S3Vtz1Wnq1wgPixKDjcUXAY7sfEbAHw3Vc3U3v4vSmvX3p1LE8rtkVjupPiuwBNjlUG17fjScuCZB4yqn7uYFtr/AAgkj3pcaWyGS33GFHRCjoSgCjNHahUIFRV1XUUeZgOpt+vxqiEv2TcRY2OSR1iVAzksbXBUrlA5kkjSrbxHtZDDGpB7xmZpERG5OmQF2+yNPIm5sBvVE4oviBtYEaexIpkKW4Ke7HLK4KkKYmdpHZ3N2YlmNrXLG5sOQ8qU4b/jR/8AUKRRCTYAk9ALn5VYeznAnE8cspSNEYNZmXM1je2UHT1Nv5UxCW63HsSlh4QW9B/PanUHC5G2X9e16ueDWKwDFCPNluPMEnWpeDBoGsXXbTUcxppem6GIl1HpGS9qeHPFhlL6Z3VQOuUFyethYcuYqpitG+mJVBwgVlJtiGNuhMKg6eaP/pNZ1S5KnQ2MtStgoqOgaEIFCua6tUICjoqOoQBq5fRRhi+OY8lhkv8AxMiiqZV6+iWbLPiD/wDpT/3Voo8i8nys1MYAVDcHjEWLkhI8L/tE9QArgdfsn51JjH8vzqA7QYtldJU+JCbdNVZSPxv7VobVWYYpt0ZjJLK4yvJZdfBH4V57gAX970nFg0XZfc6/2rvmdD8j1rtYj5/I1n4Os0NJ8CCbroenKuDweW1wuYdQR+VSiYc2JINOcHfb+VWwaTK8eHyj/Lf/AEn+VcnCSfcf/Q39KuC/rSgQf0DQOQWgp64GT7je4I/OnOCw9tTuRoOgPOpzGaIx10VuvQ1C4ckuu+lqG7Jpol4sOCtmAI6GjXhsf/40+VKoKVAqgh5wDB5pHsAAqjQAAXc2G3kGqwx8PH3R8qW7CcNvDJIQfHIQNOUahdP4merMOHinwjsc7Nk72iDwkYXQqLeg/CpnDxpe5VT5gC9joQwpUYDyrtMKRt/59RT4utmZpOzI/pdUDGQ5Rb/lwT5nv5gT6kKKpAq6fS5MTxALawSCIDzzF5Cfm7D2qmWrPN9zOhj+VBUKPLQtQDDgV1RCjtUICjoWoZahAVb+xfCWaKSSxszBBv8AYGZ9vNlHtVThgZmCopZmIVQBqWY2UD1JFbdhOAfV4Y4V2RQpI5te7t53YsfeiSsVklpRC4fAFbb3PUnYHzNE0AV723FtSSNOgOnvapl8KRbTqKY4iG55/Knp0jNbbP/Z"/>
          <p:cNvSpPr>
            <a:spLocks noChangeAspect="1" noChangeArrowheads="1"/>
          </p:cNvSpPr>
          <p:nvPr/>
        </p:nvSpPr>
        <p:spPr bwMode="auto">
          <a:xfrm>
            <a:off x="63500" y="-1109663"/>
            <a:ext cx="1971675" cy="2286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126" name="AutoShape 6" descr="data:image/jpeg;base64,/9j/4AAQSkZJRgABAQAAAQABAAD/2wCEAAkGBhQSEBUUEhQVFBQWGBQXFxgYFxkZFxcXFRUXFBQYFxYaHCYeGBkjHRUVHy8gJCcpLCwsFx4xNTAqNSYrLCkBCQoKDgwOGg8PGiokHyUsLCwqLCwsLCosLCwsLCksLCwvLCksLCwsLCwsLCwsLCwsLCwpLCwpLCwpLCwsLCwsLP/AABEIAPAAzwMBIgACEQEDEQH/xAAcAAAABwEBAAAAAAAAAAAAAAAAAQMEBQYHAgj/xABFEAACAQIEAwYCBwYEBQMFAAABAgMAEQQSITEFQVEGEyJhcYEykQcUQlKhsfAjYoLB0eEzQ5KiFSRysvFzs8IWF1Njg//EABoBAAIDAQEAAAAAAAAAAAAAAAIDAAEEBQb/xAAuEQACAgEDBAAFBAEFAAAAAAAAAQIRAxIhMQQiQVETMmFx0RSBkfChBSNSsfH/2gAMAwEAAhEDEQA/AM1y6/P8z511l/V/70RbX5/nQ7yursZtzrL+v0aURf1+jSIelElq1QLsdRr+r09gQfr/AM0xhepGBL0+JnmmO4B/Ln/eoLtTG0cyyKWAcDUEizLodQdNKlsVi44ReWQLpdQAzM1uijb1OlQfEu0QmXKEIAIN23/DQfOl9Rkx6HFvcrp4ZFkUkti+9jZi0PeTPIEADE5icz2FlsxsxN6smO4tIJD3aKY7/C8S6XGbcEnkRcbVkfDu1zRKF7tSobMSrNmJsBoGuosByFXbg3aqOZAY5DmzAPGwtIFZgucWJBXXUj5UMc0MhWXDODLTLiRHBIDNIsUxjVCGObDKULHLY5rhwL9RUHxDi062hxAilIVWjxC3u0ba6MLXB1315VH4ntLGzlHjYOrMgLFSPCxVh1H96S+uBkySKxyk92UIUopHw6g5lvY2puPGm9SFylKK0tUOMJxNRLdiQCbXv4bNobjptT0PZiCNvxHL1qCjJvYrfTXow5+lNj2lCkplayHKCSNuWvMU6WmPLKhqnwi4TQeDxaC2n8tKgOIxhCFJOYi4IOhF7DTlaj4Z27aJ8yqbgMutja/MeYtTHH8X71lYAggEG9jck5r6UnWv2HqEr4OoeIEKybg+ulvekFW/P8T/AFoo0J5gU4TCE2swB9KbDfkHJJR4OTAwN9R7n8Dek5jc6++vP50/iw8gFgwt0I0/tRScMZtyt+utO2Mmp3bI4D9fo0pEp/X/AJpY8MYcxRrhWHMUSoCc3ZzJIQNz8zScTnz+ZrqSBj0rqDCOzBV3YgDXmasWjsy+Z+f96UwWOaOVXRiGF7G55qQb67f2p2/ZScZT4CG2s359K6Ts1MreILvyYdDS3KLXI6Foy9sXfcW3/M1znvtTZt/n+dKxfCPevPfEb5PQKKFA3nXSynqaavvRrIRV6yqJGPEMOdPoeJMupIsNTp0qESc04El1I6ginxy1wA4JjXEztI5dzcnU35DkPQC1K4WJl1K3tup05X1A121p/wAH4aXceEHNYLe5XxfeAF7Wv8613s72Bw8CGSULNiG1LMLqCd8qnn51yM/VRhzuzdiwWjLF4BZb58ugJI+EZtbG3LKRcam5+UdNhXjkLREeDxBlJ8tBc3PmK1LtF2ShmXQFdzYHw67nLtfQa+VZ7xfs08AJRw6gEkWytbnoLihwdSpeaYzL07S2Voe8W4rDiO7dI3Ryg70swKs4sMwA22sT5D3e8EzNpnVhbne496qODlGXLe1ibdN6fYXGFDpXfwZFFpnJzYtcaRoOGxDRNmVgQNPI9QL60w7QthpSWUGOciMsdQotcPmFspsLajeorCcaLIxYGy2Ba2mui0zxGMuSQwKnStk1Casw4YzhJocwYbkSpA5g3pWLCH1HlTLvQq5iQBpv+QG59qfYKXMoK6g7EHSpCEHsMyZJxVoXjhIPnS6uQeh9aTnmUCzi40BNvDfpm6+1MY8OQSbqNdBq3Pn/AFFM4+USm5Lv2JlJSadQy9aZw5yo2a7EDLvoL6LvbzomNt9D02NMZlV3sPZH9KSJvTU33pWCWpdBaGwCPX+1S3AxlZ3OmWKQ+YNtLedKYPi1lAa9hs1rkeRHMf1roYy4YgG2wuBfXqKVLI3s0WsNbosCQ3hhYAABVLdALfOkeIcSyLmuNNBcbknkPS+tVtuIMujaADQE/nrtTLvO8fxOSBzUsANDa3Ks+jfcao0ZW2/660vGPD86b3/XvTqNf2d/WuMd1DaQUQFdd225Bp59STuO8zePNYr5daYoOVi5SUeRmBVu7EcHjmxBWYKymMnXZV2dr/ZYeGxtzvVTAq0cFAw8yO5JjkHdOF0OSWykg3tcGx13sRVSxSnilo5oPHkjDJHXwW3sXwVYpJ2NpRHkSNhqCGHe5lHVlKeepqWxPbeGPwyK677FHYG1zmjRy6WGtretSeFhtiJHzX73u72UKAY07sMADpdQunIjToE+LcEV1UEhVUOAfCCFk0kAJHhDDe29eacoyyNzs7Si6qJFvxiJkaTOyINw6srA3t8J11HlVT4xxCBtFmRszZSAbnU22tVk7V4AR4aFEuEDEab2OxzDU61XX4WtrJYZi5I2UswA8X7gyg22XW29Pw/D53Ckp+CvQ4UIiqwBIVSdNiwzEfjS8EoXTu43HRkB/HekcVxC7NaMkXOW5tp9km4vqLGmv1gP4WUgkiwzGx99LnyPsa9VCSjBN+jz7xPJNxROQcUwY/xcNFfT4XINzflfb+tSLfUHRu7UxOVIUlja9rAk687a1UDh+mnt8/SuVjIPT00v/I0xZH5SMssST5a/v1HcmDAY20115n3O9EoeI3Q2vvr4W9fPTca0gMSw315X2OvU7EeR/CnMWMXZvDfk2gPmG/VvOhU1w/5NTx61cOfK/H4Jrs9w36yCImAddWSRgHs27LdvGvmPwqfg7DzHUyQrtu5/IXqiqoJBVrMpurA2I9DyNSsfbTExjIxDPyJ/Nh19N/KtHxdEe50c+cJSfYW8diJ91kj9QzD21WuW7Hzi4Yo5tcWlsTsBc2vbles04pxqWY3kkZ7bC+VR6IpsPz86Qg4tKGzLI4P3gxDaDKBmvci2lqzPrRq6Wdco1QcCxQFgo1tfxKTbkCx1IruDgEwU3j575hsPe1U3gf0hzRnJOe9U7MfiX1P2hVnHbfkVb8K048qmrizLkhkg6cR/Ng3yH9k/hO1wfSwG9IpBiWPhgYW1uQAB576mm3/1qPuNRN25PJW+dHV+QdU/+Jziuz098wRiTvYC9z0JOlcp2enAAKuf3dlGnKx/Gk5O20h2X8aZydq5SRsPc9DV0l5LXxH4M8bc+v8AOnELfs/IX0pvJufX+dKrD51wjtxHkEhZWiv4XygG22o5VK9ooFTCwBQBYlWIFsxCka1F4AWNyb7fnUp2jN8NFbm7n8DW3FK8cr9GfLHvjXsr6ipd8LIyWIYrbby30HWolRV27BcSil4ng4pB+zzjW9g0qoWiv+6HANuZt6VMcowjJyKmpNpRX3LvwaNoIYopBaSJEVxe9mA8WvMg3B8waXxuIjLKJXUKNQpcLmcWZdyLhdPen/bbhLQyGZQTG5vf7rMfEp8juD1uOlRWAZXUnwk7HMAdPQivJZIOOR6j0OOSlFNEVx7HyPHlzCRC2hOQkD4rLkUCwK776iq12ixRGHYJ8TZVB53JBP4A1M8X4aokLMsZI1BWNR+Q1PrVbl/bzojMsUZHgdwcjcmItuNhp/OtvTY1Oa9Ldg58miD0+eCGhcva4IbpyP8A0E7H935UGiDDqNvly8jVp472RkwuH7xZEnjJAcquifda99vPlVewiGXMAPGouW+yVA2k6eTfOu/HJFLZ2jnODzbcT/w/wxOKW2kt8vKQC7L0zj7afiOtLTYbLbNZlbVSDdWHVW/RHMVyUINiCCNCDuL/AJj86KKRozZVDxsbtET4c3JkO6Meo22o9LgrjuvX4FOccvZm2a8/n+2IuWjbQ3U/7lv4lPK/9aeQJCx8OU3+wxKN5aHwsR5HWi7pWQtGS8fMHR4+XjA/7hofLWlG4IJEvGRfmp2PoeR/D0o1c98b/YVKMcHbmjs/K/Jzi8KkaFxmBGykXBOygMOV/wABURiIWQak3b4jsSdPwFHjTJF4SXGubKeWX4fxpLDzkst1z3LacyW5+Z6Vh6nJKTpqqGYoQi+xt37G8v4fq1diO3kbD+9xWr9kexiLlkkQFrXAOtOu23Y9ZYzIi2kRToPtDc+pFc79VG6o2/pvqY7apfhEZkVvEwKAHRvsnTQHpUUd/enXDWKyjz8J9D+hXR6eajNXwYc0W4uuSZihyk+Jmv8AeNx7UsrRmSASt3UfeKHcdNTr8qbTmx10I/rXMuLDKFaxAOxF67OpU0jA427Lxj8LwgwMVxqqwRrWsSWAJBtbes+wUsyFGQqSUAObXz+fnTnA8LM7ZIoe8boq3t6nkKm8PwdGKqEJa1iAdAwvcfhS4wcnuybYo3yZ9Jv+utO1pq+/z/Olu800rjHRiOY5gu5tS3E+MCREjVSAlzcnUk+QGg9zUbXNEpySpAtXydE0pBMyMGQlXUhlYaFWU3UjzBAPtSV6MULCR6m7E9pY+KYBXYKWN454yLgSAeIWI+EizDyYdKq/bPsi2GRpYQzQgXOW5eL1H24/Pcc7jUZ59EHaz6nxBUdrQ4nLG99g/wDkv/qJX0etb+kTtCqgYRzLDHMpWTEKPDGW0jjLkWXPZrnkBb7VwjLCLjckHjnKL2KfwDgMndSYvEZu7jjkkiRhbvGSIuJCDqYxbTqddgL5rwztxPFCsTLHMiIUTOgzIGGoVhv7g1pvBuPYj6vxDh+LZnlgw87xO2rPC0TqAT9q2ZCDrox6ViSjQelXGEJQ+hJZJ62yzx8eiMeQZ0UoA6Mxs7X1ItcD8KccBMfeFsOW74XGWRVYAcsrcz51UCKWwmMeI3RivXofUVeSDldOv+hmLMo0pL9/Ja8cy5VAJLjOHBUjKLgoRcfCbmwHQ0xwza+m1SnDVXHxHIxXGRoWMdhaSNPtRNzYX1jO+4qEafKdQAf9p8x5flWzpsnYovlAdVHXJ5FuuP8A0kcdgpSyPhs+ezkqiliTdc1lAO+5G1x50tgcFirF/q0seX4wY2VD5gEXX02px2c7TwwTkyxSSZU8GRspVmYZjuOQA+dWD/7l4QSBnhxbMBp+1GxN7WzWpGfqJY8zeJB4If7OjLut9v7wUXtWXYxmRQjBbZSfFlc5lb00OvnUv2RVIcN9Y+rx4iQvLlD95cRwKrSMCtlUDMSbhibbACobthx36zi3nQOEkVQoexYKgAtp5g1o/wBD+OSTBvCwF4ZWI9JBnUn/AHj+Gs3VZZSjrkvuXixwjLTjVKiycI4y82FaUQiJlX4GPhuRdTcC9tuQI/Gq3JxLiBms6PJG23d5YiLPlNlKsu2oEhNxrddqtWIxS93IVIyqyhtQNib3udBfTXSnWExS5NB7HleuXGfLo3uLML7e8DOHxbWFkku6aW/6lsNrHl51BRz+IHzF/S4/vWtdtcCs65XB1kiVSLAh5HESnUHTxajmBWUcMaIyocRn7m65wli+U62BOl9BXS6fI5Q38GLPDTP7i5xPg1JLaana3MG+5rmWUjz/AJnoCN6t2Fl4K5sYsR6gvffTQmxpfhnF+HyiQYozr3cpEKRKVXJo2Zyn27j8K0rq5eUwH00fZYezuNiw8MUGHJ72Txy3BDhiNFbMAdNvaqx2r4DjYXEwKqjMxPdMSUZr6vpre/LSn2B7Q4aPvZO+7+QOSO8QmVyRoM2mUcvnVZw3a7GSynLK/iJyoNVG7WCnoB+FW+syTTS2IulxRe+5WV3Pv+dd0WSx33v+dCrM4DREUZogahACjojQNQgdbZg+1pxvB4xJ45pX+qS3B1ynv2YEfCxiDENyJ9KxIVK8B4w8EqWPg7xHK8syh0U/6ZGX+IeVLyXpdego1as1EzpHPEMuRJYzCqk3Cd5CVTM3NrqAWO+bzrF/7/nWp9oW72J21sfEttRoLi2ulZaT/X3O9Z+kfZT8B5lTCoWoUK1iTqNypuCQddQbb+YqZi7SgGK+HhKx3uNf2l+bG+/O4tUJT1eBTn/Jk5j4Gtf1tQScVyNxyyL5LHmAniebUCAO24uVUE3Ou5rR8fLwhcOCIYMQQAoC3DsdvE24rMZ+Fd0RmDhwNRpowsSNfIinfD8I00gig7x2YjTKCT1OnIedZpRUnabNUbW0hpxxlznJCsaE3W2chQR8IZjqOdXP6JSy96xUhHaNA9wBmUSG1jubsB6moXD9mpw87d008cEhSSOzakjfKuthvpWl9nezkEuARmADZG8CuwIsfDZb3ve3vam/CeWDgmv3ESyxxTUnb8UhXiDzI1gI2QC6sYpXa/MNkOh3Pw2N9LkGnODEhOaRhpyVWXTnqXJt0BF6GFE0McYnZWmdXYp91QVF8w+LVgCbb0HnZjZtPIf1rlOLj2s6etSjsVr6RJpFgDwqSVlhYkbAq1153+KwrM4+ASJiDh8QDC6g5gwuQQt1Gh2NxrtW+4PhgkkRSLqpEjA9IyGT18YU/wAJ6VEfSd2aRsMcSvhngyC43eJpFRo262L3B5ajat3TtqDMWanNGddk8LhxETOq3RjlOXNmzrYq3UC1x0vS0WKwUfDsSWgC40kquZmsRI1g0eumVb6eVV/GzmKMAaEsdxtrqaYvxHPbvFDC1gdQQet6YoNvVexHOMdnsxr3ltRe4IN79NjT6LGu5ZgJDiGa6ug6g94CAOltqdzRYM4cMq4lZglybx92X8+YX0qJwuNkQgI7KAb2BIF7EU+9S4/kRvB7v+Dk3v8AP86FLfVjlZtLXtvrz5dKRpglgrl6O9EahQfKgKJTpXVQhzR0DRVC7NL4VihJhI3uvwkt4iDdLiQbj7pPuKzMbD0H5VbeyvEbYTFxn7Ecko/jjMTf7hEfc1U/7Vlww0ykMnK0gGio6FaRQRrS+DdujNoAA41KkXv1II39POs0qa7GRMcbHlB0zFiOQym96zdThjkhv44NXS5njnXh8ljweGwmKxk5xmKfDSX8ACLkKgAas3Pyqw9nezMMWJU4HGDEsQ3fEKAscQsBbX4mcqo/iPLWpY/hUpx0jtk+DOSGJshOUab5tK1D6LuBd1F3pJY4hkcbWWONZMg8ycxY+oHK9DFdqX0GZJdzZZMF2fCg3uSbk68zpypzhOEIGsFA2NwN/U9aksQdLdaT79Y1eRtFRSx6AKCx/AE1dbirKNleXHYmWQBQrphofKKNiDvuSzFj6Acqfzyd2pLDXQADckmwA+RN/KkOGse5jLjxlc7f9Uh70j5tapnguC76TOwusZ0vzfy8h/TzrmW8mRpHQklCNvwPeBcIMcZd/wDEkIZv3VAtGg8gPxZjzocZ4cssRidcyyEIQLjnmvcai2UG/pT/ABiPnQhyqaqwAU6tbKxLAny9677jUaljrqbaA72AArqpKMaObqbeo88fSN2AxGFPeLnnw2pz28cXlNlH+8WB52OlUG9ex3jv7/jWa9svoZw2IzSYb/lpyCQoA7l23sybx36rpr8Jo4S2oCSb3Mmw3Dc+GhUBS8twpvqCXIF7a8jvSHE+ys0DKCFa7si5TfMVXMSP3bHerP2ExY+qrGAO9TE+IEePJkZrHnluCDTjtoYmWzuA8KoAoIUh5GJaw5eFTf2qfKPilkVFKw4XupQ4TMAWRjmv5hbeH51GCul6X671yDTjK3YLURozRVCgLRg0S11UIFaiNdVyahBfDYsoHt/mRtGfRipP/aKQaiozVEBQNCiNWQFT0XAZI8IMV33d5smRVvchnKm59r21qBFTWBwUuIiUd5ljTwqGJIzLroAPDbMPnScraSp17HYUm3av0If8LkbGJArMzu8aA3JJLka/jfytXp3hODSLLHGLRooVB+6vw+9iNed6yf6LOyBGMbESOsndqVQi5IdhZr36IT/rFbBgwO8fy0oW7SCapsUxTajy/nUX2sktgmQbzNHF7Owz/wCwN86kJGufU1Adtcaq4jBRMVGYzSAEgFmRUjVVB+JiZdANel6VJvS2g8fzRTDgw5kkCrzO/RRufb+lW3DYcRqFUaAWH66mo/hmGXDxF5CAxsXJtYdFH9tzSkbvNrYxxfKR/X7i+W58tqHpsOiNvkmbJrdeBWbE5rogB3DE/CPLzbyG3WjmkCAAkkkgebtyHruT0ANLxoANAABsOVhTUgGTMdSmg8mcAsfLw5R7mtFWJHDGw132/sKj8TibXsdN2Y/dXU29gdaemC51+Xl5jkPL51T/AKTcc0fDMSUvmkCQrbf9qwRrfwZ/nRFGUQ4MLOMTFLEryG5jAZQc2oXMNtxc8yDTzF4fDOFimkiikQL3oJsshKkhg97sQed6aYnsw8GGDySvLN4T3NvAt9wW3LC+4sKkOEfR538Rd5FhnzHw5VlAW1hmBNwx150pyWr6GtOoX5M4hwqm95EXU736nXSuCNTretb+jfsFh8TghK8lpHVwOXdv3h1310FrEc6o30hdmvqOPeINmUqkita1w41+TBhW+UFFc7nNWTU6orhoqFC9KDCo6I0dQgYojQoVCA50KI7/ADo6hAURo6I1CAqy9kMQxWSJFLMD3gA3sFs59BlU+1Vqrf8AR3w8GRnYBwQAYwjyNlDXzlY9QAQABoedKzRUo0zR0zambd2KwKRwKFZWIF2IP2m1NxuPcVKQvaRhVVw57shwxFwckoZnyEbKwb9oYyLgq1ypG5uMsth+LiRyRoxALLe9iLKxU818SEHowpEJqWw+eOW8icI8S+o/OqzxDDpLxfv5VLrhI44oEsPFiZs00jLfQFIzFqdrg8qsCyZ4zbddf1+dJLhl73MObSSepbLf/wCI9BTor2Z69jvDYAkiSYhm+yo+CMHSyg7m32jqfLapC3KkhJrSoarAbCleyk8gL+wpjwnCZFsxzOxZ3bq7m7Ef9o8lFIcZxx7yCFd5ZBfySMGRvmVUe5qTijFv1vpUYVNIErAD1qmfSBiSmEeUKrGJonVSdL58m/UByfWrhiGrPPpS7TPg8IrRZe9klVVzKGGVQXclTvsmvnVcgp1uUHAccnlLK0MZuCwZpsigdBdfEb628qnOE4jFPeJMOc1gfASwYfaZWKqCLkA2vY1C4LtzjXhLtOwZvDGsZVLMCM0jKB8NjYDmx6LUlwzisqo+KxE0r7RJ42YnxAsFF7brfT7lD8HtDlla8FGGFwvNJgdfhI8/OmHEVjshjMhBBv3hB81y67b6VJLj1B8MMQ1+1mfmd7kD8KbYziLyRWbKFNmsqIouL2tYX5nnT9VgOKImhajNFVizm1GtHRVCB0KFCoQB/rQowbfryoqhAGuRRmgKhAVoHYnAXwxsYYi63LSxrJn3szhzYJyGhNgTe9UAivQH0d4xX4ZhwVUXjyuco1yMUueuiihlHUhuKeh2OMJhD3atlRdBbumJjGmtlP2T87W1qK4ujxFZoQC8ZzBb6MpP7SPNyVluB08PQVbm4WV8WHGmpMWgB/8ATPI+R0NRONxMLXBbJb4lGjD/AKk3HnpXKyYp45WjpY8yls+B9wvioZUmi8SMNQdDbYqw5MDcW6inkeKBxC5TePuXIP7yyIpB87On4024P2ZESFmLZn1IvYL00H29rn25VIf8G00kdApzZbI241BuLgHQ28q3Y5Ou5GSei3THSsb0J8VlFzsP6UnIHB0yke6ny5EVEcVhxMg8EYZNdQ6i/K9jY2pmtC4wt7sbcOxjYjHBtbKGA9Mttem9/l1q7RrYVW+zHDxGWUn9pezeYB0Zeqm418gNCLVY3a1DF3uXmaukNcU1ef8A6W+L/WuILBGQUgDRggggysc05uOSgIn/APM23rZ+1faFMHhZcQ+ojHhG2dzpGgPm1h5C55VhsHE5pxbEzKtyXsUCopJ5iNLltSdfzpsV5ECuGwrMUVfibKiaDSy2Jt0VdfU0t2llcyJh4Y5DFALXWNmUyEXbUCxsLC/W9L4TFjDwS4xvFlBigv8AaJOUNY7XYX9FaqhB2pxQZf8AmZiBfQyyBTcHkGFtdauTBi+62dDBP4iVdLAkaK4O+nhIN/amuG4fPLZVjY8tjf5b29qtYaBSQMrHX42L8/uxgj8BXeJ4yQnxSqlxpDEqj5P+eWgv0PcWUrGYNoXMcgs62uPUBh+BFI064rMHmdhn1I/xGzPsB4m5/wBLU1FMEAoUKFQgVHQohUIGaFETQY1CBV1RKKOoQFv6e50Fan2W7XRwZYv8pbAW+JepHW5ubedZhAlzfkPzpwx60md2nFmnFST1I9KcN4wskedLSptmja5U9GU2ZW20OvrXcKJPKA9pLXazAMRl1G4uuuWvOHCO0WIws/eYWRlc2DW8QcD7Lpsw9duVbZ2W7dHEwo2IVYJWJBF3UaHfa6A2v4vnTeRV6W6L+q661xiLq2bdSLH+RqIaSYWKNmHQ2PyYWP505Ti7rpNG1vvLZhbncbgWufap8OuANQ4mm8PpYjzsb/yNL4RQqKu4CgKeRUaflUbg+L4eUXhnRhocpuCL6jQ6r8qXiky6aPHuLEZkPVeo8qrQXq8HaYO0hbLcqCPPKQB4fUKhtsSnIgU4ml0t+J6VzFiAxupBI5gWJHQg7U0xkzE2UgkkZidgL6gedR7FOVmXfTDiZJMRhof8oI0qj70veNHdvJVCkf8AqGqUuELTiJCSxKgnkCdT8hdj0FudXb6VJ+7liZgdImSPXdzLeW3O+XufnVe4Kv8AiTKscbSFkhXMQgJ1dszEnkBc32arU9KvwFpdKiG7e8TXOmFj/wAPDgA+chGvrYaerNVXLjQaX11vvWj43hTQle9wuEJYZrhrltdWZshOYnXfnXSO+jx4TAE7FS5FrC2uYAXtrQKaq0O/Tpbal/n8DHjHDXwxUMSVcNY7ag6jfoRTDEYgKl2Nhca/rUmrH9I/aKDERLHEwdkcscoOUC1j4rWPKs3xYGUHz/OtGaMVPYy4MknC5chYh8zserMfYnSkjR2oUssAoUVdZahAqIijvVp7HdkPrIM8xUYdDY3cLmYWJDH7CgG9za+wNDKSirYcIObpFewvC5ZNY4nZb2zBfDcbjNsDXWM4RLEoaWNlUmwbQqTa9sw0v5b1sPC3jKWjS0C2CPlyB7akou/djTXTMTfbcmwqlmGUFWFmUgEN0uDofesb6mSfBt/Sxrncxa1AKSbDUmwA5kmrX2p7JrHnlh8MYAbKToRmKP3ZOvhOU5Trla4vY1F9koM+NiXrntfkQjEH1FaZZUoOa9WZI4rmoP2SeDwyRxqpw0buPjZ5JSCxudETIABta52ruXizRi6Q4ROloMx+bs1XAdnkG+tRvHeHqkDkACyk7dBXKj1uuVHYl0cVHYp79ucaLhZ8g6RpGn/at6u30dYd8QgxE888zB5FyPIxQWVQGy3sTZjWVE1qf0T8Uiyvhi4EucuoNhnDIi2TXVgQfDvY3F9bdiMVycVbmi4bDMljC1v3Tqh9uXtR8dnfEQdyQ8SMXWfUA5AMpVG3ZGJN2H3baXpn2i48MFhJZ2tmUZYwftytpGvmAfER91T1qV7JY9cVgsNN8WeJL3sTnUZJL+edWv60Td7Mu6YhD2bjUhgCrDYhmza6nW9OxgCPtuPl/Spn6oK6MFHqQDbfJFw4NRa+YnqSSacrGOlLSQa0YioZMorXbbsuMdhmjFhKpDwsRtILgA+TAlT6g8qw/jXEysqJHouH0sQD+0XRgy7G2oI6k16PlXT9e1YL237J4g8SxX1XDySI0gcZEJUNIiSOpI2IL6jzpQa9k8/AsXOsZ+uYNxlDIO6ZTZwD9kfq1VviGHmwuKaNpF7wZSxS4Q5kzDRvK1OMPgeIQ5DFhRhstr53LI3tK9lHlelse2InBE68KuT8TzRd4LbaiUnla1Ki3xtQ/ZbkDiVw6k5llk1+06QqbE/dzEj2FNP+O5D+xw8Ee9jlLtta+aQnXztRvJFJfMGRhvzG567e9ILg4+6J7xVPiNiCW8IYAAgAC/vyrX8J/cz619iLFHRUdUCCjjkt6UVHlqMgclr6bfrSr32Aw2GOHL90GmV/E7LmyC948t/CL2Ou9xVCtUp2c419WmBNzExXvFU2JCm4sfelzTapDcUlGW5rnfNsxAU67Zjvcm48/Ok5H0vb2632A9b3PsKTw3EY5TaN4cuQHwOZZGOt9L6brfNfUnauZJGYAC4BLgXsCWVb2J5W6eVYJx8nSTsz3t9xfvZxEpukNw1vhMx/xSOttEv+6bb017FtbiGHP7zf+09I9qkUY2bJopYNboXRWYfMmkeA4ju8VE+ujj4bE7EG2awvrzNa3C8TivKOdqrLb9mztIKhO0TAwuCLgix9DpvUTjePuSRFmZdfFKxS/IERxXIG+ha9R74yVt3UekYJ/wBUjOfwrlYf9NyJpto6suujVJMrr8ELNaJZGPIAE/yqKI61b+IY2RYnYyzEKpAHeMgufCvhjyg6kHUcqqAFdpJpUzkZGm9h3jeKTTW76aWXLfL3kjvlv93MTart9GH0kjAEw4jM2GZswK6tC50YheaNpcDYi453oFAGrF2es+EdpcLiQPq+IhlvqArrm90JzD3FSmQ9DXjcqDyoZB0FVRZ7ExDhQS5CqNyxCgepOlQGO7ecPh1kxmHG+iyCQ/JL15ayDoPlRirIbL2o+nKMApgY2drWEsoyop6rF8T/AMWUXGxFUHhePOIEpmLSOXMjlifEZAASQDa91tttbpVYqf7F4QSYhkIuDE5/0shH5mrityrok+6QaZUHlZfTbnS0LgEWA9h5HoKk5uCkaKp1uNNDr0tsaW4VgDKoOS51Vjr8S3Vtz1Wnq1wgPixKDjcUXAY7sfEbAHw3Vc3U3v4vSmvX3p1LE8rtkVjupPiuwBNjlUG17fjScuCZB4yqn7uYFtr/AAgkj3pcaWyGS33GFHRCjoSgCjNHahUIFRV1XUUeZgOpt+vxqiEv2TcRY2OSR1iVAzksbXBUrlA5kkjSrbxHtZDDGpB7xmZpERG5OmQF2+yNPIm5sBvVE4oviBtYEaexIpkKW4Ke7HLK4KkKYmdpHZ3N2YlmNrXLG5sOQ8qU4b/jR/8AUKRRCTYAk9ALn5VYeznAnE8cspSNEYNZmXM1je2UHT1Nv5UxCW63HsSlh4QW9B/PanUHC5G2X9e16ueDWKwDFCPNluPMEnWpeDBoGsXXbTUcxppem6GIl1HpGS9qeHPFhlL6Z3VQOuUFyethYcuYqpitG+mJVBwgVlJtiGNuhMKg6eaP/pNZ1S5KnQ2MtStgoqOgaEIFCua6tUICjoqOoQBq5fRRhi+OY8lhkv8AxMiiqZV6+iWbLPiD/wDpT/3Voo8i8nys1MYAVDcHjEWLkhI8L/tE9QArgdfsn51JjH8vzqA7QYtldJU+JCbdNVZSPxv7VobVWYYpt0ZjJLK4yvJZdfBH4V57gAX970nFg0XZfc6/2rvmdD8j1rtYj5/I1n4Os0NJ8CCbroenKuDweW1wuYdQR+VSiYc2JINOcHfb+VWwaTK8eHyj/Lf/AEn+VcnCSfcf/Q39KuC/rSgQf0DQOQWgp64GT7je4I/OnOCw9tTuRoOgPOpzGaIx10VuvQ1C4ckuu+lqG7Jpol4sOCtmAI6GjXhsf/40+VKoKVAqgh5wDB5pHsAAqjQAAXc2G3kGqwx8PH3R8qW7CcNvDJIQfHIQNOUahdP4merMOHinwjsc7Nk72iDwkYXQqLeg/CpnDxpe5VT5gC9joQwpUYDyrtMKRt/59RT4utmZpOzI/pdUDGQ5Rb/lwT5nv5gT6kKKpAq6fS5MTxALawSCIDzzF5Cfm7D2qmWrPN9zOhj+VBUKPLQtQDDgV1RCjtUICjoWoZahAVb+xfCWaKSSxszBBv8AYGZ9vNlHtVThgZmCopZmIVQBqWY2UD1JFbdhOAfV4Y4V2RQpI5te7t53YsfeiSsVklpRC4fAFbb3PUnYHzNE0AV723FtSSNOgOnvapl8KRbTqKY4iG55/Knp0jNbbP/Z"/>
          <p:cNvSpPr>
            <a:spLocks noChangeAspect="1" noChangeArrowheads="1"/>
          </p:cNvSpPr>
          <p:nvPr/>
        </p:nvSpPr>
        <p:spPr bwMode="auto">
          <a:xfrm>
            <a:off x="63500" y="-1109663"/>
            <a:ext cx="1971675" cy="2286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128" name="AutoShape 8" descr="data:image/jpeg;base64,/9j/4AAQSkZJRgABAQAAAQABAAD/2wCEAAkGBhQSEBUUEhQVFBQWGBQXFxgYFxkZFxcXFRUXFBQYFxYaHCYeGBkjHRUVHy8gJCcpLCwsFx4xNTAqNSYrLCkBCQoKDgwOGg8PGiokHyUsLCwqLCwsLCosLCwsLCksLCwvLCksLCwsLCwsLCwsLCwsLCwpLCwpLCwpLCwsLCwsLP/AABEIAPAAzwMBIgACEQEDEQH/xAAcAAAABwEBAAAAAAAAAAAAAAAAAQMEBQYHAgj/xABFEAACAQIEAwYCBwYEBQMFAAABAgMAEQQSITEFQVEGEyJhcYEykQcUQlKhsfAjYoLB0eEzQ5KiFSRysvFzs8IWF1Njg//EABoBAAIDAQEAAAAAAAAAAAAAAAIDAAEEBQb/xAAuEQACAgEDBAAFBAEFAAAAAAAAAQIRAxIhMQQiQVETMmFx0RSBkfChBSNSsfH/2gAMAwEAAhEDEQA/AM1y6/P8z511l/V/70RbX5/nQ7yursZtzrL+v0aURf1+jSIelElq1QLsdRr+r09gQfr/AM0xhepGBL0+JnmmO4B/Ln/eoLtTG0cyyKWAcDUEizLodQdNKlsVi44ReWQLpdQAzM1uijb1OlQfEu0QmXKEIAIN23/DQfOl9Rkx6HFvcrp4ZFkUkti+9jZi0PeTPIEADE5icz2FlsxsxN6smO4tIJD3aKY7/C8S6XGbcEnkRcbVkfDu1zRKF7tSobMSrNmJsBoGuosByFXbg3aqOZAY5DmzAPGwtIFZgucWJBXXUj5UMc0MhWXDODLTLiRHBIDNIsUxjVCGObDKULHLY5rhwL9RUHxDi062hxAilIVWjxC3u0ba6MLXB1315VH4ntLGzlHjYOrMgLFSPCxVh1H96S+uBkySKxyk92UIUopHw6g5lvY2puPGm9SFylKK0tUOMJxNRLdiQCbXv4bNobjptT0PZiCNvxHL1qCjJvYrfTXow5+lNj2lCkplayHKCSNuWvMU6WmPLKhqnwi4TQeDxaC2n8tKgOIxhCFJOYi4IOhF7DTlaj4Z27aJ8yqbgMutja/MeYtTHH8X71lYAggEG9jck5r6UnWv2HqEr4OoeIEKybg+ulvekFW/P8T/AFoo0J5gU4TCE2swB9KbDfkHJJR4OTAwN9R7n8Dek5jc6++vP50/iw8gFgwt0I0/tRScMZtyt+utO2Mmp3bI4D9fo0pEp/X/AJpY8MYcxRrhWHMUSoCc3ZzJIQNz8zScTnz+ZrqSBj0rqDCOzBV3YgDXmasWjsy+Z+f96UwWOaOVXRiGF7G55qQb67f2p2/ZScZT4CG2s359K6Ts1MreILvyYdDS3KLXI6Foy9sXfcW3/M1znvtTZt/n+dKxfCPevPfEb5PQKKFA3nXSynqaavvRrIRV6yqJGPEMOdPoeJMupIsNTp0qESc04El1I6ginxy1wA4JjXEztI5dzcnU35DkPQC1K4WJl1K3tup05X1A121p/wAH4aXceEHNYLe5XxfeAF7Wv8613s72Bw8CGSULNiG1LMLqCd8qnn51yM/VRhzuzdiwWjLF4BZb58ugJI+EZtbG3LKRcam5+UdNhXjkLREeDxBlJ8tBc3PmK1LtF2ShmXQFdzYHw67nLtfQa+VZ7xfs08AJRw6gEkWytbnoLihwdSpeaYzL07S2Voe8W4rDiO7dI3Ryg70swKs4sMwA22sT5D3e8EzNpnVhbne496qODlGXLe1ibdN6fYXGFDpXfwZFFpnJzYtcaRoOGxDRNmVgQNPI9QL60w7QthpSWUGOciMsdQotcPmFspsLajeorCcaLIxYGy2Ba2mui0zxGMuSQwKnStk1Casw4YzhJocwYbkSpA5g3pWLCH1HlTLvQq5iQBpv+QG59qfYKXMoK6g7EHSpCEHsMyZJxVoXjhIPnS6uQeh9aTnmUCzi40BNvDfpm6+1MY8OQSbqNdBq3Pn/AFFM4+USm5Lv2JlJSadQy9aZw5yo2a7EDLvoL6LvbzomNt9D02NMZlV3sPZH9KSJvTU33pWCWpdBaGwCPX+1S3AxlZ3OmWKQ+YNtLedKYPi1lAa9hs1rkeRHMf1roYy4YgG2wuBfXqKVLI3s0WsNbosCQ3hhYAABVLdALfOkeIcSyLmuNNBcbknkPS+tVtuIMujaADQE/nrtTLvO8fxOSBzUsANDa3Ks+jfcao0ZW2/660vGPD86b3/XvTqNf2d/WuMd1DaQUQFdd225Bp59STuO8zePNYr5daYoOVi5SUeRmBVu7EcHjmxBWYKymMnXZV2dr/ZYeGxtzvVTAq0cFAw8yO5JjkHdOF0OSWykg3tcGx13sRVSxSnilo5oPHkjDJHXwW3sXwVYpJ2NpRHkSNhqCGHe5lHVlKeepqWxPbeGPwyK677FHYG1zmjRy6WGtretSeFhtiJHzX73u72UKAY07sMADpdQunIjToE+LcEV1UEhVUOAfCCFk0kAJHhDDe29eacoyyNzs7Si6qJFvxiJkaTOyINw6srA3t8J11HlVT4xxCBtFmRszZSAbnU22tVk7V4AR4aFEuEDEab2OxzDU61XX4WtrJYZi5I2UswA8X7gyg22XW29Pw/D53Ckp+CvQ4UIiqwBIVSdNiwzEfjS8EoXTu43HRkB/HekcVxC7NaMkXOW5tp9km4vqLGmv1gP4WUgkiwzGx99LnyPsa9VCSjBN+jz7xPJNxROQcUwY/xcNFfT4XINzflfb+tSLfUHRu7UxOVIUlja9rAk687a1UDh+mnt8/SuVjIPT00v/I0xZH5SMssST5a/v1HcmDAY20115n3O9EoeI3Q2vvr4W9fPTca0gMSw315X2OvU7EeR/CnMWMXZvDfk2gPmG/VvOhU1w/5NTx61cOfK/H4Jrs9w36yCImAddWSRgHs27LdvGvmPwqfg7DzHUyQrtu5/IXqiqoJBVrMpurA2I9DyNSsfbTExjIxDPyJ/Nh19N/KtHxdEe50c+cJSfYW8diJ91kj9QzD21WuW7Hzi4Yo5tcWlsTsBc2vbles04pxqWY3kkZ7bC+VR6IpsPz86Qg4tKGzLI4P3gxDaDKBmvci2lqzPrRq6Wdco1QcCxQFgo1tfxKTbkCx1IruDgEwU3j575hsPe1U3gf0hzRnJOe9U7MfiX1P2hVnHbfkVb8K048qmrizLkhkg6cR/Ng3yH9k/hO1wfSwG9IpBiWPhgYW1uQAB576mm3/1qPuNRN25PJW+dHV+QdU/+Jziuz098wRiTvYC9z0JOlcp2enAAKuf3dlGnKx/Gk5O20h2X8aZydq5SRsPc9DV0l5LXxH4M8bc+v8AOnELfs/IX0pvJufX+dKrD51wjtxHkEhZWiv4XygG22o5VK9ooFTCwBQBYlWIFsxCka1F4AWNyb7fnUp2jN8NFbm7n8DW3FK8cr9GfLHvjXsr6ipd8LIyWIYrbby30HWolRV27BcSil4ng4pB+zzjW9g0qoWiv+6HANuZt6VMcowjJyKmpNpRX3LvwaNoIYopBaSJEVxe9mA8WvMg3B8waXxuIjLKJXUKNQpcLmcWZdyLhdPen/bbhLQyGZQTG5vf7rMfEp8juD1uOlRWAZXUnwk7HMAdPQivJZIOOR6j0OOSlFNEVx7HyPHlzCRC2hOQkD4rLkUCwK776iq12ixRGHYJ8TZVB53JBP4A1M8X4aokLMsZI1BWNR+Q1PrVbl/bzojMsUZHgdwcjcmItuNhp/OtvTY1Oa9Ldg58miD0+eCGhcva4IbpyP8A0E7H935UGiDDqNvly8jVp472RkwuH7xZEnjJAcquifda99vPlVewiGXMAPGouW+yVA2k6eTfOu/HJFLZ2jnODzbcT/w/wxOKW2kt8vKQC7L0zj7afiOtLTYbLbNZlbVSDdWHVW/RHMVyUINiCCNCDuL/AJj86KKRozZVDxsbtET4c3JkO6Meo22o9LgrjuvX4FOccvZm2a8/n+2IuWjbQ3U/7lv4lPK/9aeQJCx8OU3+wxKN5aHwsR5HWi7pWQtGS8fMHR4+XjA/7hofLWlG4IJEvGRfmp2PoeR/D0o1c98b/YVKMcHbmjs/K/Jzi8KkaFxmBGykXBOygMOV/wABURiIWQak3b4jsSdPwFHjTJF4SXGubKeWX4fxpLDzkst1z3LacyW5+Z6Vh6nJKTpqqGYoQi+xt37G8v4fq1diO3kbD+9xWr9kexiLlkkQFrXAOtOu23Y9ZYzIi2kRToPtDc+pFc79VG6o2/pvqY7apfhEZkVvEwKAHRvsnTQHpUUd/enXDWKyjz8J9D+hXR6eajNXwYc0W4uuSZihyk+Jmv8AeNx7UsrRmSASt3UfeKHcdNTr8qbTmx10I/rXMuLDKFaxAOxF67OpU0jA427Lxj8LwgwMVxqqwRrWsSWAJBtbes+wUsyFGQqSUAObXz+fnTnA8LM7ZIoe8boq3t6nkKm8PwdGKqEJa1iAdAwvcfhS4wcnuybYo3yZ9Jv+utO1pq+/z/Olu800rjHRiOY5gu5tS3E+MCREjVSAlzcnUk+QGg9zUbXNEpySpAtXydE0pBMyMGQlXUhlYaFWU3UjzBAPtSV6MULCR6m7E9pY+KYBXYKWN454yLgSAeIWI+EizDyYdKq/bPsi2GRpYQzQgXOW5eL1H24/Pcc7jUZ59EHaz6nxBUdrQ4nLG99g/wDkv/qJX0etb+kTtCqgYRzLDHMpWTEKPDGW0jjLkWXPZrnkBb7VwjLCLjckHjnKL2KfwDgMndSYvEZu7jjkkiRhbvGSIuJCDqYxbTqddgL5rwztxPFCsTLHMiIUTOgzIGGoVhv7g1pvBuPYj6vxDh+LZnlgw87xO2rPC0TqAT9q2ZCDrox6ViSjQelXGEJQ+hJZJ62yzx8eiMeQZ0UoA6Mxs7X1ItcD8KccBMfeFsOW74XGWRVYAcsrcz51UCKWwmMeI3RivXofUVeSDldOv+hmLMo0pL9/Ja8cy5VAJLjOHBUjKLgoRcfCbmwHQ0xwza+m1SnDVXHxHIxXGRoWMdhaSNPtRNzYX1jO+4qEafKdQAf9p8x5flWzpsnYovlAdVHXJ5FuuP8A0kcdgpSyPhs+ezkqiliTdc1lAO+5G1x50tgcFirF/q0seX4wY2VD5gEXX02px2c7TwwTkyxSSZU8GRspVmYZjuOQA+dWD/7l4QSBnhxbMBp+1GxN7WzWpGfqJY8zeJB4If7OjLut9v7wUXtWXYxmRQjBbZSfFlc5lb00OvnUv2RVIcN9Y+rx4iQvLlD95cRwKrSMCtlUDMSbhibbACobthx36zi3nQOEkVQoexYKgAtp5g1o/wBD+OSTBvCwF4ZWI9JBnUn/AHj+Gs3VZZSjrkvuXixwjLTjVKiycI4y82FaUQiJlX4GPhuRdTcC9tuQI/Gq3JxLiBms6PJG23d5YiLPlNlKsu2oEhNxrddqtWIxS93IVIyqyhtQNib3udBfTXSnWExS5NB7HleuXGfLo3uLML7e8DOHxbWFkku6aW/6lsNrHl51BRz+IHzF/S4/vWtdtcCs65XB1kiVSLAh5HESnUHTxajmBWUcMaIyocRn7m65wli+U62BOl9BXS6fI5Q38GLPDTP7i5xPg1JLaana3MG+5rmWUjz/AJnoCN6t2Fl4K5sYsR6gvffTQmxpfhnF+HyiQYozr3cpEKRKVXJo2Zyn27j8K0rq5eUwH00fZYezuNiw8MUGHJ72Txy3BDhiNFbMAdNvaqx2r4DjYXEwKqjMxPdMSUZr6vpre/LSn2B7Q4aPvZO+7+QOSO8QmVyRoM2mUcvnVZw3a7GSynLK/iJyoNVG7WCnoB+FW+syTTS2IulxRe+5WV3Pv+dd0WSx33v+dCrM4DREUZogahACjojQNQgdbZg+1pxvB4xJ45pX+qS3B1ynv2YEfCxiDENyJ9KxIVK8B4w8EqWPg7xHK8syh0U/6ZGX+IeVLyXpdego1as1EzpHPEMuRJYzCqk3Cd5CVTM3NrqAWO+bzrF/7/nWp9oW72J21sfEttRoLi2ulZaT/X3O9Z+kfZT8B5lTCoWoUK1iTqNypuCQddQbb+YqZi7SgGK+HhKx3uNf2l+bG+/O4tUJT1eBTn/Jk5j4Gtf1tQScVyNxyyL5LHmAniebUCAO24uVUE3Ou5rR8fLwhcOCIYMQQAoC3DsdvE24rMZ+Fd0RmDhwNRpowsSNfIinfD8I00gig7x2YjTKCT1OnIedZpRUnabNUbW0hpxxlznJCsaE3W2chQR8IZjqOdXP6JSy96xUhHaNA9wBmUSG1jubsB6moXD9mpw87d008cEhSSOzakjfKuthvpWl9nezkEuARmADZG8CuwIsfDZb3ve3vam/CeWDgmv3ESyxxTUnb8UhXiDzI1gI2QC6sYpXa/MNkOh3Pw2N9LkGnODEhOaRhpyVWXTnqXJt0BF6GFE0McYnZWmdXYp91QVF8w+LVgCbb0HnZjZtPIf1rlOLj2s6etSjsVr6RJpFgDwqSVlhYkbAq1153+KwrM4+ASJiDh8QDC6g5gwuQQt1Gh2NxrtW+4PhgkkRSLqpEjA9IyGT18YU/wAJ6VEfSd2aRsMcSvhngyC43eJpFRo262L3B5ajat3TtqDMWanNGddk8LhxETOq3RjlOXNmzrYq3UC1x0vS0WKwUfDsSWgC40kquZmsRI1g0eumVb6eVV/GzmKMAaEsdxtrqaYvxHPbvFDC1gdQQet6YoNvVexHOMdnsxr3ltRe4IN79NjT6LGu5ZgJDiGa6ug6g94CAOltqdzRYM4cMq4lZglybx92X8+YX0qJwuNkQgI7KAb2BIF7EU+9S4/kRvB7v+Dk3v8AP86FLfVjlZtLXtvrz5dKRpglgrl6O9EahQfKgKJTpXVQhzR0DRVC7NL4VihJhI3uvwkt4iDdLiQbj7pPuKzMbD0H5VbeyvEbYTFxn7Ecko/jjMTf7hEfc1U/7Vlww0ykMnK0gGio6FaRQRrS+DdujNoAA41KkXv1II39POs0qa7GRMcbHlB0zFiOQym96zdThjkhv44NXS5njnXh8ljweGwmKxk5xmKfDSX8ACLkKgAas3Pyqw9nezMMWJU4HGDEsQ3fEKAscQsBbX4mcqo/iPLWpY/hUpx0jtk+DOSGJshOUab5tK1D6LuBd1F3pJY4hkcbWWONZMg8ycxY+oHK9DFdqX0GZJdzZZMF2fCg3uSbk68zpypzhOEIGsFA2NwN/U9aksQdLdaT79Y1eRtFRSx6AKCx/AE1dbirKNleXHYmWQBQrphofKKNiDvuSzFj6Acqfzyd2pLDXQADckmwA+RN/KkOGse5jLjxlc7f9Uh70j5tapnguC76TOwusZ0vzfy8h/TzrmW8mRpHQklCNvwPeBcIMcZd/wDEkIZv3VAtGg8gPxZjzocZ4cssRidcyyEIQLjnmvcai2UG/pT/ABiPnQhyqaqwAU6tbKxLAny9677jUaljrqbaA72AArqpKMaObqbeo88fSN2AxGFPeLnnw2pz28cXlNlH+8WB52OlUG9ex3jv7/jWa9svoZw2IzSYb/lpyCQoA7l23sybx36rpr8Jo4S2oCSb3Mmw3Dc+GhUBS8twpvqCXIF7a8jvSHE+ys0DKCFa7si5TfMVXMSP3bHerP2ExY+qrGAO9TE+IEePJkZrHnluCDTjtoYmWzuA8KoAoIUh5GJaw5eFTf2qfKPilkVFKw4XupQ4TMAWRjmv5hbeH51GCul6X671yDTjK3YLURozRVCgLRg0S11UIFaiNdVyahBfDYsoHt/mRtGfRipP/aKQaiozVEBQNCiNWQFT0XAZI8IMV33d5smRVvchnKm59r21qBFTWBwUuIiUd5ljTwqGJIzLroAPDbMPnScraSp17HYUm3av0If8LkbGJArMzu8aA3JJLka/jfytXp3hODSLLHGLRooVB+6vw+9iNed6yf6LOyBGMbESOsndqVQi5IdhZr36IT/rFbBgwO8fy0oW7SCapsUxTajy/nUX2sktgmQbzNHF7Owz/wCwN86kJGufU1Adtcaq4jBRMVGYzSAEgFmRUjVVB+JiZdANel6VJvS2g8fzRTDgw5kkCrzO/RRufb+lW3DYcRqFUaAWH66mo/hmGXDxF5CAxsXJtYdFH9tzSkbvNrYxxfKR/X7i+W58tqHpsOiNvkmbJrdeBWbE5rogB3DE/CPLzbyG3WjmkCAAkkkgebtyHruT0ANLxoANAABsOVhTUgGTMdSmg8mcAsfLw5R7mtFWJHDGw132/sKj8TibXsdN2Y/dXU29gdaemC51+Xl5jkPL51T/AKTcc0fDMSUvmkCQrbf9qwRrfwZ/nRFGUQ4MLOMTFLEryG5jAZQc2oXMNtxc8yDTzF4fDOFimkiikQL3oJsshKkhg97sQed6aYnsw8GGDySvLN4T3NvAt9wW3LC+4sKkOEfR538Rd5FhnzHw5VlAW1hmBNwx150pyWr6GtOoX5M4hwqm95EXU736nXSuCNTretb+jfsFh8TghK8lpHVwOXdv3h1310FrEc6o30hdmvqOPeINmUqkita1w41+TBhW+UFFc7nNWTU6orhoqFC9KDCo6I0dQgYojQoVCA50KI7/ADo6hAURo6I1CAqy9kMQxWSJFLMD3gA3sFs59BlU+1Vqrf8AR3w8GRnYBwQAYwjyNlDXzlY9QAQABoedKzRUo0zR0zambd2KwKRwKFZWIF2IP2m1NxuPcVKQvaRhVVw57shwxFwckoZnyEbKwb9oYyLgq1ypG5uMsth+LiRyRoxALLe9iLKxU818SEHowpEJqWw+eOW8icI8S+o/OqzxDDpLxfv5VLrhI44oEsPFiZs00jLfQFIzFqdrg8qsCyZ4zbddf1+dJLhl73MObSSepbLf/wCI9BTor2Z69jvDYAkiSYhm+yo+CMHSyg7m32jqfLapC3KkhJrSoarAbCleyk8gL+wpjwnCZFsxzOxZ3bq7m7Ef9o8lFIcZxx7yCFd5ZBfySMGRvmVUe5qTijFv1vpUYVNIErAD1qmfSBiSmEeUKrGJonVSdL58m/UByfWrhiGrPPpS7TPg8IrRZe9klVVzKGGVQXclTvsmvnVcgp1uUHAccnlLK0MZuCwZpsigdBdfEb628qnOE4jFPeJMOc1gfASwYfaZWKqCLkA2vY1C4LtzjXhLtOwZvDGsZVLMCM0jKB8NjYDmx6LUlwzisqo+KxE0r7RJ42YnxAsFF7brfT7lD8HtDlla8FGGFwvNJgdfhI8/OmHEVjshjMhBBv3hB81y67b6VJLj1B8MMQ1+1mfmd7kD8KbYziLyRWbKFNmsqIouL2tYX5nnT9VgOKImhajNFVizm1GtHRVCB0KFCoQB/rQowbfryoqhAGuRRmgKhAVoHYnAXwxsYYi63LSxrJn3szhzYJyGhNgTe9UAivQH0d4xX4ZhwVUXjyuco1yMUueuiihlHUhuKeh2OMJhD3atlRdBbumJjGmtlP2T87W1qK4ujxFZoQC8ZzBb6MpP7SPNyVluB08PQVbm4WV8WHGmpMWgB/8ATPI+R0NRONxMLXBbJb4lGjD/AKk3HnpXKyYp45WjpY8yls+B9wvioZUmi8SMNQdDbYqw5MDcW6inkeKBxC5TePuXIP7yyIpB87On4024P2ZESFmLZn1IvYL00H29rn25VIf8G00kdApzZbI241BuLgHQ28q3Y5Ou5GSei3THSsb0J8VlFzsP6UnIHB0yke6ny5EVEcVhxMg8EYZNdQ6i/K9jY2pmtC4wt7sbcOxjYjHBtbKGA9Mttem9/l1q7RrYVW+zHDxGWUn9pezeYB0Zeqm418gNCLVY3a1DF3uXmaukNcU1ef8A6W+L/WuILBGQUgDRggggysc05uOSgIn/APM23rZ+1faFMHhZcQ+ojHhG2dzpGgPm1h5C55VhsHE5pxbEzKtyXsUCopJ5iNLltSdfzpsV5ECuGwrMUVfibKiaDSy2Jt0VdfU0t2llcyJh4Y5DFALXWNmUyEXbUCxsLC/W9L4TFjDwS4xvFlBigv8AaJOUNY7XYX9FaqhB2pxQZf8AmZiBfQyyBTcHkGFtdauTBi+62dDBP4iVdLAkaK4O+nhIN/amuG4fPLZVjY8tjf5b29qtYaBSQMrHX42L8/uxgj8BXeJ4yQnxSqlxpDEqj5P+eWgv0PcWUrGYNoXMcgs62uPUBh+BFI064rMHmdhn1I/xGzPsB4m5/wBLU1FMEAoUKFQgVHQohUIGaFETQY1CBV1RKKOoQFv6e50Fan2W7XRwZYv8pbAW+JepHW5ubedZhAlzfkPzpwx60md2nFmnFST1I9KcN4wskedLSptmja5U9GU2ZW20OvrXcKJPKA9pLXazAMRl1G4uuuWvOHCO0WIws/eYWRlc2DW8QcD7Lpsw9duVbZ2W7dHEwo2IVYJWJBF3UaHfa6A2v4vnTeRV6W6L+q661xiLq2bdSLH+RqIaSYWKNmHQ2PyYWP505Ti7rpNG1vvLZhbncbgWufap8OuANQ4mm8PpYjzsb/yNL4RQqKu4CgKeRUaflUbg+L4eUXhnRhocpuCL6jQ6r8qXiky6aPHuLEZkPVeo8qrQXq8HaYO0hbLcqCPPKQB4fUKhtsSnIgU4ml0t+J6VzFiAxupBI5gWJHQg7U0xkzE2UgkkZidgL6gedR7FOVmXfTDiZJMRhof8oI0qj70veNHdvJVCkf8AqGqUuELTiJCSxKgnkCdT8hdj0FudXb6VJ+7liZgdImSPXdzLeW3O+XufnVe4Kv8AiTKscbSFkhXMQgJ1dszEnkBc32arU9KvwFpdKiG7e8TXOmFj/wAPDgA+chGvrYaerNVXLjQaX11vvWj43hTQle9wuEJYZrhrltdWZshOYnXfnXSO+jx4TAE7FS5FrC2uYAXtrQKaq0O/Tpbal/n8DHjHDXwxUMSVcNY7ag6jfoRTDEYgKl2Nhca/rUmrH9I/aKDERLHEwdkcscoOUC1j4rWPKs3xYGUHz/OtGaMVPYy4MknC5chYh8zserMfYnSkjR2oUssAoUVdZahAqIijvVp7HdkPrIM8xUYdDY3cLmYWJDH7CgG9za+wNDKSirYcIObpFewvC5ZNY4nZb2zBfDcbjNsDXWM4RLEoaWNlUmwbQqTa9sw0v5b1sPC3jKWjS0C2CPlyB7akou/djTXTMTfbcmwqlmGUFWFmUgEN0uDofesb6mSfBt/Sxrncxa1AKSbDUmwA5kmrX2p7JrHnlh8MYAbKToRmKP3ZOvhOU5Trla4vY1F9koM+NiXrntfkQjEH1FaZZUoOa9WZI4rmoP2SeDwyRxqpw0buPjZ5JSCxudETIABta52ruXizRi6Q4ROloMx+bs1XAdnkG+tRvHeHqkDkACyk7dBXKj1uuVHYl0cVHYp79ucaLhZ8g6RpGn/at6u30dYd8QgxE888zB5FyPIxQWVQGy3sTZjWVE1qf0T8Uiyvhi4EucuoNhnDIi2TXVgQfDvY3F9bdiMVycVbmi4bDMljC1v3Tqh9uXtR8dnfEQdyQ8SMXWfUA5AMpVG3ZGJN2H3baXpn2i48MFhJZ2tmUZYwftytpGvmAfER91T1qV7JY9cVgsNN8WeJL3sTnUZJL+edWv60Td7Mu6YhD2bjUhgCrDYhmza6nW9OxgCPtuPl/Spn6oK6MFHqQDbfJFw4NRa+YnqSSacrGOlLSQa0YioZMorXbbsuMdhmjFhKpDwsRtILgA+TAlT6g8qw/jXEysqJHouH0sQD+0XRgy7G2oI6k16PlXT9e1YL237J4g8SxX1XDySI0gcZEJUNIiSOpI2IL6jzpQa9k8/AsXOsZ+uYNxlDIO6ZTZwD9kfq1VviGHmwuKaNpF7wZSxS4Q5kzDRvK1OMPgeIQ5DFhRhstr53LI3tK9lHlelse2InBE68KuT8TzRd4LbaiUnla1Ki3xtQ/ZbkDiVw6k5llk1+06QqbE/dzEj2FNP+O5D+xw8Ee9jlLtta+aQnXztRvJFJfMGRhvzG567e9ILg4+6J7xVPiNiCW8IYAAgAC/vyrX8J/cz619iLFHRUdUCCjjkt6UVHlqMgclr6bfrSr32Aw2GOHL90GmV/E7LmyC948t/CL2Ou9xVCtUp2c419WmBNzExXvFU2JCm4sfelzTapDcUlGW5rnfNsxAU67Zjvcm48/Ok5H0vb2632A9b3PsKTw3EY5TaN4cuQHwOZZGOt9L6brfNfUnauZJGYAC4BLgXsCWVb2J5W6eVYJx8nSTsz3t9xfvZxEpukNw1vhMx/xSOttEv+6bb017FtbiGHP7zf+09I9qkUY2bJopYNboXRWYfMmkeA4ju8VE+ujj4bE7EG2awvrzNa3C8TivKOdqrLb9mztIKhO0TAwuCLgix9DpvUTjePuSRFmZdfFKxS/IERxXIG+ha9R74yVt3UekYJ/wBUjOfwrlYf9NyJpto6suujVJMrr8ELNaJZGPIAE/yqKI61b+IY2RYnYyzEKpAHeMgufCvhjyg6kHUcqqAFdpJpUzkZGm9h3jeKTTW76aWXLfL3kjvlv93MTart9GH0kjAEw4jM2GZswK6tC50YheaNpcDYi453oFAGrF2es+EdpcLiQPq+IhlvqArrm90JzD3FSmQ9DXjcqDyoZB0FVRZ7ExDhQS5CqNyxCgepOlQGO7ecPh1kxmHG+iyCQ/JL15ayDoPlRirIbL2o+nKMApgY2drWEsoyop6rF8T/AMWUXGxFUHhePOIEpmLSOXMjlifEZAASQDa91tttbpVYqf7F4QSYhkIuDE5/0shH5mrityrok+6QaZUHlZfTbnS0LgEWA9h5HoKk5uCkaKp1uNNDr0tsaW4VgDKoOS51Vjr8S3Vtz1Wnq1wgPixKDjcUXAY7sfEbAHw3Vc3U3v4vSmvX3p1LE8rtkVjupPiuwBNjlUG17fjScuCZB4yqn7uYFtr/AAgkj3pcaWyGS33GFHRCjoSgCjNHahUIFRV1XUUeZgOpt+vxqiEv2TcRY2OSR1iVAzksbXBUrlA5kkjSrbxHtZDDGpB7xmZpERG5OmQF2+yNPIm5sBvVE4oviBtYEaexIpkKW4Ke7HLK4KkKYmdpHZ3N2YlmNrXLG5sOQ8qU4b/jR/8AUKRRCTYAk9ALn5VYeznAnE8cspSNEYNZmXM1je2UHT1Nv5UxCW63HsSlh4QW9B/PanUHC5G2X9e16ueDWKwDFCPNluPMEnWpeDBoGsXXbTUcxppem6GIl1HpGS9qeHPFhlL6Z3VQOuUFyethYcuYqpitG+mJVBwgVlJtiGNuhMKg6eaP/pNZ1S5KnQ2MtStgoqOgaEIFCua6tUICjoqOoQBq5fRRhi+OY8lhkv8AxMiiqZV6+iWbLPiD/wDpT/3Voo8i8nys1MYAVDcHjEWLkhI8L/tE9QArgdfsn51JjH8vzqA7QYtldJU+JCbdNVZSPxv7VobVWYYpt0ZjJLK4yvJZdfBH4V57gAX970nFg0XZfc6/2rvmdD8j1rtYj5/I1n4Os0NJ8CCbroenKuDweW1wuYdQR+VSiYc2JINOcHfb+VWwaTK8eHyj/Lf/AEn+VcnCSfcf/Q39KuC/rSgQf0DQOQWgp64GT7je4I/OnOCw9tTuRoOgPOpzGaIx10VuvQ1C4ckuu+lqG7Jpol4sOCtmAI6GjXhsf/40+VKoKVAqgh5wDB5pHsAAqjQAAXc2G3kGqwx8PH3R8qW7CcNvDJIQfHIQNOUahdP4merMOHinwjsc7Nk72iDwkYXQqLeg/CpnDxpe5VT5gC9joQwpUYDyrtMKRt/59RT4utmZpOzI/pdUDGQ5Rb/lwT5nv5gT6kKKpAq6fS5MTxALawSCIDzzF5Cfm7D2qmWrPN9zOhj+VBUKPLQtQDDgV1RCjtUICjoWoZahAVb+xfCWaKSSxszBBv8AYGZ9vNlHtVThgZmCopZmIVQBqWY2UD1JFbdhOAfV4Y4V2RQpI5te7t53YsfeiSsVklpRC4fAFbb3PUnYHzNE0AV723FtSSNOgOnvapl8KRbTqKY4iG55/Knp0jNbbP/Z"/>
          <p:cNvSpPr>
            <a:spLocks noChangeAspect="1" noChangeArrowheads="1"/>
          </p:cNvSpPr>
          <p:nvPr/>
        </p:nvSpPr>
        <p:spPr bwMode="auto">
          <a:xfrm>
            <a:off x="63500" y="-1109663"/>
            <a:ext cx="1971675" cy="2286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130" name="AutoShape 10" descr="data:image/jpeg;base64,/9j/4AAQSkZJRgABAQAAAQABAAD/2wCEAAkGBhQSEBUUEhQVFBQWGBQXFxgYFxkZFxcXFRUXFBQYFxYaHCYeGBkjHRUVHy8gJCcpLCwsFx4xNTAqNSYrLCkBCQoKDgwOGg8PGiokHyUsLCwqLCwsLCosLCwsLCksLCwvLCksLCwsLCwsLCwsLCwsLCwpLCwpLCwpLCwsLCwsLP/AABEIAPAAzwMBIgACEQEDEQH/xAAcAAAABwEBAAAAAAAAAAAAAAAAAQMEBQYHAgj/xABFEAACAQIEAwYCBwYEBQMFAAABAgMAEQQSITEFQVEGEyJhcYEykQcUQlKhsfAjYoLB0eEzQ5KiFSRysvFzs8IWF1Njg//EABoBAAIDAQEAAAAAAAAAAAAAAAIDAAEEBQb/xAAuEQACAgEDBAAFBAEFAAAAAAAAAQIRAxIhMQQiQVETMmFx0RSBkfChBSNSsfH/2gAMAwEAAhEDEQA/AM1y6/P8z511l/V/70RbX5/nQ7yursZtzrL+v0aURf1+jSIelElq1QLsdRr+r09gQfr/AM0xhepGBL0+JnmmO4B/Ln/eoLtTG0cyyKWAcDUEizLodQdNKlsVi44ReWQLpdQAzM1uijb1OlQfEu0QmXKEIAIN23/DQfOl9Rkx6HFvcrp4ZFkUkti+9jZi0PeTPIEADE5icz2FlsxsxN6smO4tIJD3aKY7/C8S6XGbcEnkRcbVkfDu1zRKF7tSobMSrNmJsBoGuosByFXbg3aqOZAY5DmzAPGwtIFZgucWJBXXUj5UMc0MhWXDODLTLiRHBIDNIsUxjVCGObDKULHLY5rhwL9RUHxDi062hxAilIVWjxC3u0ba6MLXB1315VH4ntLGzlHjYOrMgLFSPCxVh1H96S+uBkySKxyk92UIUopHw6g5lvY2puPGm9SFylKK0tUOMJxNRLdiQCbXv4bNobjptT0PZiCNvxHL1qCjJvYrfTXow5+lNj2lCkplayHKCSNuWvMU6WmPLKhqnwi4TQeDxaC2n8tKgOIxhCFJOYi4IOhF7DTlaj4Z27aJ8yqbgMutja/MeYtTHH8X71lYAggEG9jck5r6UnWv2HqEr4OoeIEKybg+ulvekFW/P8T/AFoo0J5gU4TCE2swB9KbDfkHJJR4OTAwN9R7n8Dek5jc6++vP50/iw8gFgwt0I0/tRScMZtyt+utO2Mmp3bI4D9fo0pEp/X/AJpY8MYcxRrhWHMUSoCc3ZzJIQNz8zScTnz+ZrqSBj0rqDCOzBV3YgDXmasWjsy+Z+f96UwWOaOVXRiGF7G55qQb67f2p2/ZScZT4CG2s359K6Ts1MreILvyYdDS3KLXI6Foy9sXfcW3/M1znvtTZt/n+dKxfCPevPfEb5PQKKFA3nXSynqaavvRrIRV6yqJGPEMOdPoeJMupIsNTp0qESc04El1I6ginxy1wA4JjXEztI5dzcnU35DkPQC1K4WJl1K3tup05X1A121p/wAH4aXceEHNYLe5XxfeAF7Wv8613s72Bw8CGSULNiG1LMLqCd8qnn51yM/VRhzuzdiwWjLF4BZb58ugJI+EZtbG3LKRcam5+UdNhXjkLREeDxBlJ8tBc3PmK1LtF2ShmXQFdzYHw67nLtfQa+VZ7xfs08AJRw6gEkWytbnoLihwdSpeaYzL07S2Voe8W4rDiO7dI3Ryg70swKs4sMwA22sT5D3e8EzNpnVhbne496qODlGXLe1ibdN6fYXGFDpXfwZFFpnJzYtcaRoOGxDRNmVgQNPI9QL60w7QthpSWUGOciMsdQotcPmFspsLajeorCcaLIxYGy2Ba2mui0zxGMuSQwKnStk1Casw4YzhJocwYbkSpA5g3pWLCH1HlTLvQq5iQBpv+QG59qfYKXMoK6g7EHSpCEHsMyZJxVoXjhIPnS6uQeh9aTnmUCzi40BNvDfpm6+1MY8OQSbqNdBq3Pn/AFFM4+USm5Lv2JlJSadQy9aZw5yo2a7EDLvoL6LvbzomNt9D02NMZlV3sPZH9KSJvTU33pWCWpdBaGwCPX+1S3AxlZ3OmWKQ+YNtLedKYPi1lAa9hs1rkeRHMf1roYy4YgG2wuBfXqKVLI3s0WsNbosCQ3hhYAABVLdALfOkeIcSyLmuNNBcbknkPS+tVtuIMujaADQE/nrtTLvO8fxOSBzUsANDa3Ks+jfcao0ZW2/660vGPD86b3/XvTqNf2d/WuMd1DaQUQFdd225Bp59STuO8zePNYr5daYoOVi5SUeRmBVu7EcHjmxBWYKymMnXZV2dr/ZYeGxtzvVTAq0cFAw8yO5JjkHdOF0OSWykg3tcGx13sRVSxSnilo5oPHkjDJHXwW3sXwVYpJ2NpRHkSNhqCGHe5lHVlKeepqWxPbeGPwyK677FHYG1zmjRy6WGtretSeFhtiJHzX73u72UKAY07sMADpdQunIjToE+LcEV1UEhVUOAfCCFk0kAJHhDDe29eacoyyNzs7Si6qJFvxiJkaTOyINw6srA3t8J11HlVT4xxCBtFmRszZSAbnU22tVk7V4AR4aFEuEDEab2OxzDU61XX4WtrJYZi5I2UswA8X7gyg22XW29Pw/D53Ckp+CvQ4UIiqwBIVSdNiwzEfjS8EoXTu43HRkB/HekcVxC7NaMkXOW5tp9km4vqLGmv1gP4WUgkiwzGx99LnyPsa9VCSjBN+jz7xPJNxROQcUwY/xcNFfT4XINzflfb+tSLfUHRu7UxOVIUlja9rAk687a1UDh+mnt8/SuVjIPT00v/I0xZH5SMssST5a/v1HcmDAY20115n3O9EoeI3Q2vvr4W9fPTca0gMSw315X2OvU7EeR/CnMWMXZvDfk2gPmG/VvOhU1w/5NTx61cOfK/H4Jrs9w36yCImAddWSRgHs27LdvGvmPwqfg7DzHUyQrtu5/IXqiqoJBVrMpurA2I9DyNSsfbTExjIxDPyJ/Nh19N/KtHxdEe50c+cJSfYW8diJ91kj9QzD21WuW7Hzi4Yo5tcWlsTsBc2vbles04pxqWY3kkZ7bC+VR6IpsPz86Qg4tKGzLI4P3gxDaDKBmvci2lqzPrRq6Wdco1QcCxQFgo1tfxKTbkCx1IruDgEwU3j575hsPe1U3gf0hzRnJOe9U7MfiX1P2hVnHbfkVb8K048qmrizLkhkg6cR/Ng3yH9k/hO1wfSwG9IpBiWPhgYW1uQAB576mm3/1qPuNRN25PJW+dHV+QdU/+Jziuz098wRiTvYC9z0JOlcp2enAAKuf3dlGnKx/Gk5O20h2X8aZydq5SRsPc9DV0l5LXxH4M8bc+v8AOnELfs/IX0pvJufX+dKrD51wjtxHkEhZWiv4XygG22o5VK9ooFTCwBQBYlWIFsxCka1F4AWNyb7fnUp2jN8NFbm7n8DW3FK8cr9GfLHvjXsr6ipd8LIyWIYrbby30HWolRV27BcSil4ng4pB+zzjW9g0qoWiv+6HANuZt6VMcowjJyKmpNpRX3LvwaNoIYopBaSJEVxe9mA8WvMg3B8waXxuIjLKJXUKNQpcLmcWZdyLhdPen/bbhLQyGZQTG5vf7rMfEp8juD1uOlRWAZXUnwk7HMAdPQivJZIOOR6j0OOSlFNEVx7HyPHlzCRC2hOQkD4rLkUCwK776iq12ixRGHYJ8TZVB53JBP4A1M8X4aokLMsZI1BWNR+Q1PrVbl/bzojMsUZHgdwcjcmItuNhp/OtvTY1Oa9Ldg58miD0+eCGhcva4IbpyP8A0E7H935UGiDDqNvly8jVp472RkwuH7xZEnjJAcquifda99vPlVewiGXMAPGouW+yVA2k6eTfOu/HJFLZ2jnODzbcT/w/wxOKW2kt8vKQC7L0zj7afiOtLTYbLbNZlbVSDdWHVW/RHMVyUINiCCNCDuL/AJj86KKRozZVDxsbtET4c3JkO6Meo22o9LgrjuvX4FOccvZm2a8/n+2IuWjbQ3U/7lv4lPK/9aeQJCx8OU3+wxKN5aHwsR5HWi7pWQtGS8fMHR4+XjA/7hofLWlG4IJEvGRfmp2PoeR/D0o1c98b/YVKMcHbmjs/K/Jzi8KkaFxmBGykXBOygMOV/wABURiIWQak3b4jsSdPwFHjTJF4SXGubKeWX4fxpLDzkst1z3LacyW5+Z6Vh6nJKTpqqGYoQi+xt37G8v4fq1diO3kbD+9xWr9kexiLlkkQFrXAOtOu23Y9ZYzIi2kRToPtDc+pFc79VG6o2/pvqY7apfhEZkVvEwKAHRvsnTQHpUUd/enXDWKyjz8J9D+hXR6eajNXwYc0W4uuSZihyk+Jmv8AeNx7UsrRmSASt3UfeKHcdNTr8qbTmx10I/rXMuLDKFaxAOxF67OpU0jA427Lxj8LwgwMVxqqwRrWsSWAJBtbes+wUsyFGQqSUAObXz+fnTnA8LM7ZIoe8boq3t6nkKm8PwdGKqEJa1iAdAwvcfhS4wcnuybYo3yZ9Jv+utO1pq+/z/Olu800rjHRiOY5gu5tS3E+MCREjVSAlzcnUk+QGg9zUbXNEpySpAtXydE0pBMyMGQlXUhlYaFWU3UjzBAPtSV6MULCR6m7E9pY+KYBXYKWN454yLgSAeIWI+EizDyYdKq/bPsi2GRpYQzQgXOW5eL1H24/Pcc7jUZ59EHaz6nxBUdrQ4nLG99g/wDkv/qJX0etb+kTtCqgYRzLDHMpWTEKPDGW0jjLkWXPZrnkBb7VwjLCLjckHjnKL2KfwDgMndSYvEZu7jjkkiRhbvGSIuJCDqYxbTqddgL5rwztxPFCsTLHMiIUTOgzIGGoVhv7g1pvBuPYj6vxDh+LZnlgw87xO2rPC0TqAT9q2ZCDrox6ViSjQelXGEJQ+hJZJ62yzx8eiMeQZ0UoA6Mxs7X1ItcD8KccBMfeFsOW74XGWRVYAcsrcz51UCKWwmMeI3RivXofUVeSDldOv+hmLMo0pL9/Ja8cy5VAJLjOHBUjKLgoRcfCbmwHQ0xwza+m1SnDVXHxHIxXGRoWMdhaSNPtRNzYX1jO+4qEafKdQAf9p8x5flWzpsnYovlAdVHXJ5FuuP8A0kcdgpSyPhs+ezkqiliTdc1lAO+5G1x50tgcFirF/q0seX4wY2VD5gEXX02px2c7TwwTkyxSSZU8GRspVmYZjuOQA+dWD/7l4QSBnhxbMBp+1GxN7WzWpGfqJY8zeJB4If7OjLut9v7wUXtWXYxmRQjBbZSfFlc5lb00OvnUv2RVIcN9Y+rx4iQvLlD95cRwKrSMCtlUDMSbhibbACobthx36zi3nQOEkVQoexYKgAtp5g1o/wBD+OSTBvCwF4ZWI9JBnUn/AHj+Gs3VZZSjrkvuXixwjLTjVKiycI4y82FaUQiJlX4GPhuRdTcC9tuQI/Gq3JxLiBms6PJG23d5YiLPlNlKsu2oEhNxrddqtWIxS93IVIyqyhtQNib3udBfTXSnWExS5NB7HleuXGfLo3uLML7e8DOHxbWFkku6aW/6lsNrHl51BRz+IHzF/S4/vWtdtcCs65XB1kiVSLAh5HESnUHTxajmBWUcMaIyocRn7m65wli+U62BOl9BXS6fI5Q38GLPDTP7i5xPg1JLaana3MG+5rmWUjz/AJnoCN6t2Fl4K5sYsR6gvffTQmxpfhnF+HyiQYozr3cpEKRKVXJo2Zyn27j8K0rq5eUwH00fZYezuNiw8MUGHJ72Txy3BDhiNFbMAdNvaqx2r4DjYXEwKqjMxPdMSUZr6vpre/LSn2B7Q4aPvZO+7+QOSO8QmVyRoM2mUcvnVZw3a7GSynLK/iJyoNVG7WCnoB+FW+syTTS2IulxRe+5WV3Pv+dd0WSx33v+dCrM4DREUZogahACjojQNQgdbZg+1pxvB4xJ45pX+qS3B1ynv2YEfCxiDENyJ9KxIVK8B4w8EqWPg7xHK8syh0U/6ZGX+IeVLyXpdego1as1EzpHPEMuRJYzCqk3Cd5CVTM3NrqAWO+bzrF/7/nWp9oW72J21sfEttRoLi2ulZaT/X3O9Z+kfZT8B5lTCoWoUK1iTqNypuCQddQbb+YqZi7SgGK+HhKx3uNf2l+bG+/O4tUJT1eBTn/Jk5j4Gtf1tQScVyNxyyL5LHmAniebUCAO24uVUE3Ou5rR8fLwhcOCIYMQQAoC3DsdvE24rMZ+Fd0RmDhwNRpowsSNfIinfD8I00gig7x2YjTKCT1OnIedZpRUnabNUbW0hpxxlznJCsaE3W2chQR8IZjqOdXP6JSy96xUhHaNA9wBmUSG1jubsB6moXD9mpw87d008cEhSSOzakjfKuthvpWl9nezkEuARmADZG8CuwIsfDZb3ve3vam/CeWDgmv3ESyxxTUnb8UhXiDzI1gI2QC6sYpXa/MNkOh3Pw2N9LkGnODEhOaRhpyVWXTnqXJt0BF6GFE0McYnZWmdXYp91QVF8w+LVgCbb0HnZjZtPIf1rlOLj2s6etSjsVr6RJpFgDwqSVlhYkbAq1153+KwrM4+ASJiDh8QDC6g5gwuQQt1Gh2NxrtW+4PhgkkRSLqpEjA9IyGT18YU/wAJ6VEfSd2aRsMcSvhngyC43eJpFRo262L3B5ajat3TtqDMWanNGddk8LhxETOq3RjlOXNmzrYq3UC1x0vS0WKwUfDsSWgC40kquZmsRI1g0eumVb6eVV/GzmKMAaEsdxtrqaYvxHPbvFDC1gdQQet6YoNvVexHOMdnsxr3ltRe4IN79NjT6LGu5ZgJDiGa6ug6g94CAOltqdzRYM4cMq4lZglybx92X8+YX0qJwuNkQgI7KAb2BIF7EU+9S4/kRvB7v+Dk3v8AP86FLfVjlZtLXtvrz5dKRpglgrl6O9EahQfKgKJTpXVQhzR0DRVC7NL4VihJhI3uvwkt4iDdLiQbj7pPuKzMbD0H5VbeyvEbYTFxn7Ecko/jjMTf7hEfc1U/7Vlww0ykMnK0gGio6FaRQRrS+DdujNoAA41KkXv1II39POs0qa7GRMcbHlB0zFiOQym96zdThjkhv44NXS5njnXh8ljweGwmKxk5xmKfDSX8ACLkKgAas3Pyqw9nezMMWJU4HGDEsQ3fEKAscQsBbX4mcqo/iPLWpY/hUpx0jtk+DOSGJshOUab5tK1D6LuBd1F3pJY4hkcbWWONZMg8ycxY+oHK9DFdqX0GZJdzZZMF2fCg3uSbk68zpypzhOEIGsFA2NwN/U9aksQdLdaT79Y1eRtFRSx6AKCx/AE1dbirKNleXHYmWQBQrphofKKNiDvuSzFj6Acqfzyd2pLDXQADckmwA+RN/KkOGse5jLjxlc7f9Uh70j5tapnguC76TOwusZ0vzfy8h/TzrmW8mRpHQklCNvwPeBcIMcZd/wDEkIZv3VAtGg8gPxZjzocZ4cssRidcyyEIQLjnmvcai2UG/pT/ABiPnQhyqaqwAU6tbKxLAny9677jUaljrqbaA72AArqpKMaObqbeo88fSN2AxGFPeLnnw2pz28cXlNlH+8WB52OlUG9ex3jv7/jWa9svoZw2IzSYb/lpyCQoA7l23sybx36rpr8Jo4S2oCSb3Mmw3Dc+GhUBS8twpvqCXIF7a8jvSHE+ys0DKCFa7si5TfMVXMSP3bHerP2ExY+qrGAO9TE+IEePJkZrHnluCDTjtoYmWzuA8KoAoIUh5GJaw5eFTf2qfKPilkVFKw4XupQ4TMAWRjmv5hbeH51GCul6X671yDTjK3YLURozRVCgLRg0S11UIFaiNdVyahBfDYsoHt/mRtGfRipP/aKQaiozVEBQNCiNWQFT0XAZI8IMV33d5smRVvchnKm59r21qBFTWBwUuIiUd5ljTwqGJIzLroAPDbMPnScraSp17HYUm3av0If8LkbGJArMzu8aA3JJLka/jfytXp3hODSLLHGLRooVB+6vw+9iNed6yf6LOyBGMbESOsndqVQi5IdhZr36IT/rFbBgwO8fy0oW7SCapsUxTajy/nUX2sktgmQbzNHF7Owz/wCwN86kJGufU1Adtcaq4jBRMVGYzSAEgFmRUjVVB+JiZdANel6VJvS2g8fzRTDgw5kkCrzO/RRufb+lW3DYcRqFUaAWH66mo/hmGXDxF5CAxsXJtYdFH9tzSkbvNrYxxfKR/X7i+W58tqHpsOiNvkmbJrdeBWbE5rogB3DE/CPLzbyG3WjmkCAAkkkgebtyHruT0ANLxoANAABsOVhTUgGTMdSmg8mcAsfLw5R7mtFWJHDGw132/sKj8TibXsdN2Y/dXU29gdaemC51+Xl5jkPL51T/AKTcc0fDMSUvmkCQrbf9qwRrfwZ/nRFGUQ4MLOMTFLEryG5jAZQc2oXMNtxc8yDTzF4fDOFimkiikQL3oJsshKkhg97sQed6aYnsw8GGDySvLN4T3NvAt9wW3LC+4sKkOEfR538Rd5FhnzHw5VlAW1hmBNwx150pyWr6GtOoX5M4hwqm95EXU736nXSuCNTretb+jfsFh8TghK8lpHVwOXdv3h1310FrEc6o30hdmvqOPeINmUqkita1w41+TBhW+UFFc7nNWTU6orhoqFC9KDCo6I0dQgYojQoVCA50KI7/ADo6hAURo6I1CAqy9kMQxWSJFLMD3gA3sFs59BlU+1Vqrf8AR3w8GRnYBwQAYwjyNlDXzlY9QAQABoedKzRUo0zR0zambd2KwKRwKFZWIF2IP2m1NxuPcVKQvaRhVVw57shwxFwckoZnyEbKwb9oYyLgq1ypG5uMsth+LiRyRoxALLe9iLKxU818SEHowpEJqWw+eOW8icI8S+o/OqzxDDpLxfv5VLrhI44oEsPFiZs00jLfQFIzFqdrg8qsCyZ4zbddf1+dJLhl73MObSSepbLf/wCI9BTor2Z69jvDYAkiSYhm+yo+CMHSyg7m32jqfLapC3KkhJrSoarAbCleyk8gL+wpjwnCZFsxzOxZ3bq7m7Ef9o8lFIcZxx7yCFd5ZBfySMGRvmVUe5qTijFv1vpUYVNIErAD1qmfSBiSmEeUKrGJonVSdL58m/UByfWrhiGrPPpS7TPg8IrRZe9klVVzKGGVQXclTvsmvnVcgp1uUHAccnlLK0MZuCwZpsigdBdfEb628qnOE4jFPeJMOc1gfASwYfaZWKqCLkA2vY1C4LtzjXhLtOwZvDGsZVLMCM0jKB8NjYDmx6LUlwzisqo+KxE0r7RJ42YnxAsFF7brfT7lD8HtDlla8FGGFwvNJgdfhI8/OmHEVjshjMhBBv3hB81y67b6VJLj1B8MMQ1+1mfmd7kD8KbYziLyRWbKFNmsqIouL2tYX5nnT9VgOKImhajNFVizm1GtHRVCB0KFCoQB/rQowbfryoqhAGuRRmgKhAVoHYnAXwxsYYi63LSxrJn3szhzYJyGhNgTe9UAivQH0d4xX4ZhwVUXjyuco1yMUueuiihlHUhuKeh2OMJhD3atlRdBbumJjGmtlP2T87W1qK4ujxFZoQC8ZzBb6MpP7SPNyVluB08PQVbm4WV8WHGmpMWgB/8ATPI+R0NRONxMLXBbJb4lGjD/AKk3HnpXKyYp45WjpY8yls+B9wvioZUmi8SMNQdDbYqw5MDcW6inkeKBxC5TePuXIP7yyIpB87On4024P2ZESFmLZn1IvYL00H29rn25VIf8G00kdApzZbI241BuLgHQ28q3Y5Ou5GSei3THSsb0J8VlFzsP6UnIHB0yke6ny5EVEcVhxMg8EYZNdQ6i/K9jY2pmtC4wt7sbcOxjYjHBtbKGA9Mttem9/l1q7RrYVW+zHDxGWUn9pezeYB0Zeqm418gNCLVY3a1DF3uXmaukNcU1ef8A6W+L/WuILBGQUgDRggggysc05uOSgIn/APM23rZ+1faFMHhZcQ+ojHhG2dzpGgPm1h5C55VhsHE5pxbEzKtyXsUCopJ5iNLltSdfzpsV5ECuGwrMUVfibKiaDSy2Jt0VdfU0t2llcyJh4Y5DFALXWNmUyEXbUCxsLC/W9L4TFjDwS4xvFlBigv8AaJOUNY7XYX9FaqhB2pxQZf8AmZiBfQyyBTcHkGFtdauTBi+62dDBP4iVdLAkaK4O+nhIN/amuG4fPLZVjY8tjf5b29qtYaBSQMrHX42L8/uxgj8BXeJ4yQnxSqlxpDEqj5P+eWgv0PcWUrGYNoXMcgs62uPUBh+BFI064rMHmdhn1I/xGzPsB4m5/wBLU1FMEAoUKFQgVHQohUIGaFETQY1CBV1RKKOoQFv6e50Fan2W7XRwZYv8pbAW+JepHW5ubedZhAlzfkPzpwx60md2nFmnFST1I9KcN4wskedLSptmja5U9GU2ZW20OvrXcKJPKA9pLXazAMRl1G4uuuWvOHCO0WIws/eYWRlc2DW8QcD7Lpsw9duVbZ2W7dHEwo2IVYJWJBF3UaHfa6A2v4vnTeRV6W6L+q661xiLq2bdSLH+RqIaSYWKNmHQ2PyYWP505Ti7rpNG1vvLZhbncbgWufap8OuANQ4mm8PpYjzsb/yNL4RQqKu4CgKeRUaflUbg+L4eUXhnRhocpuCL6jQ6r8qXiky6aPHuLEZkPVeo8qrQXq8HaYO0hbLcqCPPKQB4fUKhtsSnIgU4ml0t+J6VzFiAxupBI5gWJHQg7U0xkzE2UgkkZidgL6gedR7FOVmXfTDiZJMRhof8oI0qj70veNHdvJVCkf8AqGqUuELTiJCSxKgnkCdT8hdj0FudXb6VJ+7liZgdImSPXdzLeW3O+XufnVe4Kv8AiTKscbSFkhXMQgJ1dszEnkBc32arU9KvwFpdKiG7e8TXOmFj/wAPDgA+chGvrYaerNVXLjQaX11vvWj43hTQle9wuEJYZrhrltdWZshOYnXfnXSO+jx4TAE7FS5FrC2uYAXtrQKaq0O/Tpbal/n8DHjHDXwxUMSVcNY7ag6jfoRTDEYgKl2Nhca/rUmrH9I/aKDERLHEwdkcscoOUC1j4rWPKs3xYGUHz/OtGaMVPYy4MknC5chYh8zserMfYnSkjR2oUssAoUVdZahAqIijvVp7HdkPrIM8xUYdDY3cLmYWJDH7CgG9za+wNDKSirYcIObpFewvC5ZNY4nZb2zBfDcbjNsDXWM4RLEoaWNlUmwbQqTa9sw0v5b1sPC3jKWjS0C2CPlyB7akou/djTXTMTfbcmwqlmGUFWFmUgEN0uDofesb6mSfBt/Sxrncxa1AKSbDUmwA5kmrX2p7JrHnlh8MYAbKToRmKP3ZOvhOU5Trla4vY1F9koM+NiXrntfkQjEH1FaZZUoOa9WZI4rmoP2SeDwyRxqpw0buPjZ5JSCxudETIABta52ruXizRi6Q4ROloMx+bs1XAdnkG+tRvHeHqkDkACyk7dBXKj1uuVHYl0cVHYp79ucaLhZ8g6RpGn/at6u30dYd8QgxE888zB5FyPIxQWVQGy3sTZjWVE1qf0T8Uiyvhi4EucuoNhnDIi2TXVgQfDvY3F9bdiMVycVbmi4bDMljC1v3Tqh9uXtR8dnfEQdyQ8SMXWfUA5AMpVG3ZGJN2H3baXpn2i48MFhJZ2tmUZYwftytpGvmAfER91T1qV7JY9cVgsNN8WeJL3sTnUZJL+edWv60Td7Mu6YhD2bjUhgCrDYhmza6nW9OxgCPtuPl/Spn6oK6MFHqQDbfJFw4NRa+YnqSSacrGOlLSQa0YioZMorXbbsuMdhmjFhKpDwsRtILgA+TAlT6g8qw/jXEysqJHouH0sQD+0XRgy7G2oI6k16PlXT9e1YL237J4g8SxX1XDySI0gcZEJUNIiSOpI2IL6jzpQa9k8/AsXOsZ+uYNxlDIO6ZTZwD9kfq1VviGHmwuKaNpF7wZSxS4Q5kzDRvK1OMPgeIQ5DFhRhstr53LI3tK9lHlelse2InBE68KuT8TzRd4LbaiUnla1Ki3xtQ/ZbkDiVw6k5llk1+06QqbE/dzEj2FNP+O5D+xw8Ee9jlLtta+aQnXztRvJFJfMGRhvzG567e9ILg4+6J7xVPiNiCW8IYAAgAC/vyrX8J/cz619iLFHRUdUCCjjkt6UVHlqMgclr6bfrSr32Aw2GOHL90GmV/E7LmyC948t/CL2Ou9xVCtUp2c419WmBNzExXvFU2JCm4sfelzTapDcUlGW5rnfNsxAU67Zjvcm48/Ok5H0vb2632A9b3PsKTw3EY5TaN4cuQHwOZZGOt9L6brfNfUnauZJGYAC4BLgXsCWVb2J5W6eVYJx8nSTsz3t9xfvZxEpukNw1vhMx/xSOttEv+6bb017FtbiGHP7zf+09I9qkUY2bJopYNboXRWYfMmkeA4ju8VE+ujj4bE7EG2awvrzNa3C8TivKOdqrLb9mztIKhO0TAwuCLgix9DpvUTjePuSRFmZdfFKxS/IERxXIG+ha9R74yVt3UekYJ/wBUjOfwrlYf9NyJpto6suujVJMrr8ELNaJZGPIAE/yqKI61b+IY2RYnYyzEKpAHeMgufCvhjyg6kHUcqqAFdpJpUzkZGm9h3jeKTTW76aWXLfL3kjvlv93MTart9GH0kjAEw4jM2GZswK6tC50YheaNpcDYi453oFAGrF2es+EdpcLiQPq+IhlvqArrm90JzD3FSmQ9DXjcqDyoZB0FVRZ7ExDhQS5CqNyxCgepOlQGO7ecPh1kxmHG+iyCQ/JL15ayDoPlRirIbL2o+nKMApgY2drWEsoyop6rF8T/AMWUXGxFUHhePOIEpmLSOXMjlifEZAASQDa91tttbpVYqf7F4QSYhkIuDE5/0shH5mrityrok+6QaZUHlZfTbnS0LgEWA9h5HoKk5uCkaKp1uNNDr0tsaW4VgDKoOS51Vjr8S3Vtz1Wnq1wgPixKDjcUXAY7sfEbAHw3Vc3U3v4vSmvX3p1LE8rtkVjupPiuwBNjlUG17fjScuCZB4yqn7uYFtr/AAgkj3pcaWyGS33GFHRCjoSgCjNHahUIFRV1XUUeZgOpt+vxqiEv2TcRY2OSR1iVAzksbXBUrlA5kkjSrbxHtZDDGpB7xmZpERG5OmQF2+yNPIm5sBvVE4oviBtYEaexIpkKW4Ke7HLK4KkKYmdpHZ3N2YlmNrXLG5sOQ8qU4b/jR/8AUKRRCTYAk9ALn5VYeznAnE8cspSNEYNZmXM1je2UHT1Nv5UxCW63HsSlh4QW9B/PanUHC5G2X9e16ueDWKwDFCPNluPMEnWpeDBoGsXXbTUcxppem6GIl1HpGS9qeHPFhlL6Z3VQOuUFyethYcuYqpitG+mJVBwgVlJtiGNuhMKg6eaP/pNZ1S5KnQ2MtStgoqOgaEIFCua6tUICjoqOoQBq5fRRhi+OY8lhkv8AxMiiqZV6+iWbLPiD/wDpT/3Voo8i8nys1MYAVDcHjEWLkhI8L/tE9QArgdfsn51JjH8vzqA7QYtldJU+JCbdNVZSPxv7VobVWYYpt0ZjJLK4yvJZdfBH4V57gAX970nFg0XZfc6/2rvmdD8j1rtYj5/I1n4Os0NJ8CCbroenKuDweW1wuYdQR+VSiYc2JINOcHfb+VWwaTK8eHyj/Lf/AEn+VcnCSfcf/Q39KuC/rSgQf0DQOQWgp64GT7je4I/OnOCw9tTuRoOgPOpzGaIx10VuvQ1C4ckuu+lqG7Jpol4sOCtmAI6GjXhsf/40+VKoKVAqgh5wDB5pHsAAqjQAAXc2G3kGqwx8PH3R8qW7CcNvDJIQfHIQNOUahdP4merMOHinwjsc7Nk72iDwkYXQqLeg/CpnDxpe5VT5gC9joQwpUYDyrtMKRt/59RT4utmZpOzI/pdUDGQ5Rb/lwT5nv5gT6kKKpAq6fS5MTxALawSCIDzzF5Cfm7D2qmWrPN9zOhj+VBUKPLQtQDDgV1RCjtUICjoWoZahAVb+xfCWaKSSxszBBv8AYGZ9vNlHtVThgZmCopZmIVQBqWY2UD1JFbdhOAfV4Y4V2RQpI5te7t53YsfeiSsVklpRC4fAFbb3PUnYHzNE0AV723FtSSNOgOnvapl8KRbTqKY4iG55/Knp0jNbbP/Z"/>
          <p:cNvSpPr>
            <a:spLocks noChangeAspect="1" noChangeArrowheads="1"/>
          </p:cNvSpPr>
          <p:nvPr/>
        </p:nvSpPr>
        <p:spPr bwMode="auto">
          <a:xfrm>
            <a:off x="63500" y="-1109663"/>
            <a:ext cx="1971675" cy="2286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5132" name="Picture 12" descr="http://t0.gstatic.com/images?q=tbn:ANd9GcS3ev3ix1GCiTD-lIe6rdu32KHQBuTSLWGmb9ya7tsP_YbF4XJcu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2643182"/>
            <a:ext cx="1714480" cy="14954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34" name="AutoShape 14" descr="data:image/jpeg;base64,/9j/4AAQSkZJRgABAQAAAQABAAD/2wCEAAkGBhQSEBUUExQUFBQUFxcXGBcVFxcUGBcUGBQXFBQUFRUXHCYeGBkjGRQVHy8gIycpLCwsFR4xNTAqNSYrLCkBCQoKDgwOGg8PFykcHBwpLCkpKSkpKSwpKSksLCwsLCwsKSwpKSkpKSwpKSwsKSksLCkpKSwpLCwpKSksLCkpKf/AABEIANUA7AMBIgACEQEDEQH/xAAbAAACAwEBAQAAAAAAAAAAAAAEBQIDBgABB//EADwQAAEDAgMFBgQFAgYDAQAAAAEAAhEDIQQSMQVBUWFxBhMiMoGRobHB0RQjQlLwYuEHFTNykvGCssJE/8QAGQEAAwEBAQAAAAAAAAAAAAAAAAECAwQF/8QAHxEBAQEBAAIDAQEBAAAAAAAAAAERAhIhAzFBURNx/9oADAMBAAIRAxEAPwD43QF/VFtCFoCT/NyMpUpYQn+ogikPCDHup02fNTwbJaLbleKXzTVihrE12A380IIMR+xBFUKufsVpS2SEzoMt6oCgyXjkm1Fi6YlzxAPJYurTlxPqttjGRSeeRWZ7kWOnW5PQKehC11Ea8lWaPJN/w/ER8/TgvDg/DYaazc+yjxPSruFxw/EJqMN/edfYKw4T+H7BLxPSI4AHcqqmzuFitCcID19v+1JmCkaEj2+aXiWsjUwZniq34bluWzdsocFQ/Yk7kv8AM9Y/8N8lCpQHBap+wI3FVVNl8kvAay3cclB2GM6cVpHbP5Kl+CS8RhCMIY9FI0OXBNzg+Si7CJYMKjRhehn3R5wqh+HSwYEDF4B7/wB0ezZ7naNKLo7AcbusjxoJ3t5LvwzjuK0tPZTG81MsAVeBemBoGD1TTCG5tuB6yk7TfpdOMO7S2oUHB2zm2A6/NG9yqMDGYiNEyFCyvmGXmnBRWzLVWr19Ne4MQ9vX6pz7DW4CjJPonNGihNm0NeqeUMPZdUQWbUpRRfFuvVZqkTM7v3Hf0C2HaKlGHcYm7bX1lZosJAkAn/1tvU0Kg2DewPUk9OC4UYGo1/TMnrwVtPXcSPMTaByUqNAkw2w1Lt56ID0UhFrHlGY+qvoYI7wB8SepRGHw4aLfcotg6J4ArNnjhPXVXDCWRrKat7pApb+D+a9bg0xFFHYLY76mjTHE2HuloZ92z5VZ2Py3Le4fswBd5nkPuUyobLps0YOpv81F+TmHj5g3sy93lYT6Lj2IqHVoHUr6hWcAluIcidb+E+dv7C8XAdENU7JUxqSVtcY9IcXUur8YCCpsKkN09VV+BY3Ro9kwxD0HUeiyGodA5IWpUVtVyEe5RQjUehi9TeVQ5yg8YHD6pzQqeEHhHXgklB8OTLDVLxpKwONJQcA4HiIT2hQkLN4V9hxC12yzLQt+PZUtxGGuhmMghaTFYRKq2GuqsGttsilLQeMfJaLD0LJH2V8VBvKx9Fq8PRsVpb6SS9pKJ/DOixkfNYmm3JIALp1JI1HAFfRe0mGJwtWIENm+liCfhK+eUqHikHwjTUX3gg9Zm2qU9hGjR7wDVrNQBYzc/BMabYAAVbF61VIBVNEMCCabIilU6oA5iYYTBl7oaJP837lDYuy3VnWs0au3dOZWzwmCbTbDR14nmSs++/EwOA2G1l3Q53wH3TUBdC5c9tv2blF7lJVVCiCg8RUSvEPTDEJdiQujlJTiykeKTjFpHiitQX1yg6hRGIIQFZ6imqquQ1QqVSohX1FnacjnlVEqqtjAN6BqbWEqL0bKBhBRtMmxVFNt0W1Y0QzwFW54Fazs/it3CyxNCpCf7LxoDhz/AJ8lfHWU6+iMohzUsxeCuUfsXGBwCYYrBSJXZ9s0+xB8L2cDPvqtxgqUrC9m3d3iQDo/w/ZfQ8M2Fn36CjF4TNTe39zS33BC+aVMLltERb2svrJCxO2dnxVeI3yOhv8AVL47+GypBCjmTKthEBXpQtaT1r062Hsd2IfAsxsZncBrA5pTszZz61VrGi5PsN5PIBfUtnbPbRphjBYa8Sd5PNZ994a/C4ZtNgawQArV41ermDly5eEoEcSqKpVpKqqJw6BruS7EORWNxTG+Z7W9SEgxnaWgLZw4/wBN10cpVY0rP4xy7aPahouGn1ssvtDtS46R6Kr3IeGWIelmJxbRqUjxW23u3oJ2d3G6xvyfxUhjitrAaXSuvtJxsFdS2YdXeyn/AJeFnfKn6KXuJ4r1tEpuMPG4KynSBGimcggfsx7TcFQa0gr7M/shI0SvH/4fB36I6LW/DfxOvmbUbhqpHoneP7CVWXaJSWrgn0zDmkLK89c32rZWu2BtSCF9B2dWFRq+NYHEFpW97N7YuBK6fj730mxpsRhMpDhqCCPS63eCr56bXjeAfXes3QaKjJCbdn3Q11M7jI6HUe/zVfJ7hG8pPtzCyQ7lCcBqqxlHMw8rrHm5QxeIwnJKcThlq8Th0Ps3ZXeVhI8Lbn6D3XTvrSMeyuxRRpZnDxvv0bub9U9XBegrjt26p6Fy6VFzhCSUiUBjtrMp2u537W6+p0CqxeNJs0HqLfHck+MqNYJe9rBzMfE71rzx/TD7Q29iHTBbRE2gZ3R1P2STFMqv89Wq7q4gf8RZRx/adjSRRYanFx8s9TqkWMxlaqYc+Af0st8VtJJ9QLca6jT85BPuUkxm1SbMblHE/ZNKGwHOcBBE+p6lMm9lmtOXzvOs6NRloYepSfUP6nK1vZ5x1F+H91vqWxWts3/ydwUf8rJMCzRq470v85+jWKp9ng0+WTv3gKR2XGlzx3Ba1+CEeGzeO89EJUwGkggbhvPVPwg1lvwR9OP2VT8KVp3bPdMRJ4bh1UX4GCBEu+AU+J6yzsLGohQGFdwWqOyd5uoO2fyS8BrZYPaKbUcc06hYvD1DwKPpVnToVslrO5pP1CX7Q7GUaoMAJfRxD+Dkwo4t4/S72KnAwm3f8M3U5dT05XHss3RpvougjQr7S3aT4uD6gpLtrA0aw8VMtP7m/VR4fw9Adk9v3DSVvsOIc1400PQr5P8A5X3T/CZHEW9CFuey+29KdS3A8U7uBtCF0KNE26Ka5qopxWHiURszDZWTvcZ9NAr8TSn1VgEK+uvRR6uXLlmKhUqBoJJAA1JtCQbS7WUmOyDNUqfsZcj/AHT5emvJKP8AFXbho4ZlNhh9Z3GCGsgkj1LVi+zWDdlc4uIBBk6yOc8StOOdJqNodqKz7NyURG78x9/gPgk34F1V2Y56h/c8zH0CIoUwGF5EzZoO7miS0tYKbfM+J5BdMhA8Ns8HMXmGNO7eeSaYHY0eMAGdPvde4Zpz5WmGUx4uaPoPmapMBoIaOf1RQ6lSNOAL1HfAKdbD3yNtve77KbKpDcz7uebZYBAU8QZIpAmTcngPkEgHdhGuEAgU26kbzzVVRzXC1qYMRHmPIo15AIptHhAlxt8VU9zSA+DDfK3cTxhAAVaRgFwlx8jRu5lU/hHZi0EF5HidubyTQ0iLgDvHDjOUdFYaIHha4CoYJMaxqnoJ24eTkYJ4u09VfS2OGi2vE6p4zDADdz3KXdJeQZ+ps9UnZE7itTQwGc8t5RuQNsBYJXsMdhcKOSZUMM1K6FbRNsJRcb6KwOpMaEdh28kPh6AHPqmFJqy6oXUxyXOptOrWnrB+iua1SyrC08Itodm8NV8zMh/c0lh+x9UqHZlzPK7vqfEQHt9dHLZZVTVwbTffxFj/AMhf4q53h4C2TUIAa6/A8QOPAhMoVYw/vx+6uJUdXboitwXEL0qnEYlrBLjA9SfQC5PIINOUu2rtplEAmTJiQCWg/wBThYLOdoe3rKLadRr25XOINKPzXN0ngB99dyyFKjVxAd32anQc4vbh2uN5MjvHG4b8TNhvVzgql2mccdVLmu7xtJ5AqCzMpH+mybuMwfe90RUpFrAxrTFp6cEZTpBoAAADRDQBAaOAG75nfKuzLec4QahjczjHka34he4bHO7svdeTDbQfWFa6m0yNx1i0qyls4S0y6G7t39lRL3PJDWaOeZNtBrHNFVKcuAg5GCdbEjlvKHZQc17n+YnygbvdQpYV/dgaFxJdOvIDUe86pASzF3dWc2ws2IN43n+aq2hU7umahEvf7mdB9UKzFTUFNhhrPN4dw11F78OKsOODnF7XuyMBkASDw69EYFzKjR+XBJMl5kiN9yddV4KrHTUEllMwBAAn+k7whPx7sg8LS+pbQgkWA0433q5pcHtY2WtbJdE+Kb79RJQBTKuRhqO8zvhOg6K/Z+HgZnDxOuUJSxpfVcBlyNsZ1zfZMhUSoXBTp0pMBUZ00wNKBJ1PyWXVyGupUg1sBA1x4kwOiW1ql1HPsVmcBhIuU7osQWEYmtBq6LSEUKSNpMQ7Ai6bVh1TTCkuXLJToVL6T9z/AEcAR7iD81cuQHjTa9j7riVGpUAEkgAXJNgBxJWX252mEVWNq/h8jJ7yo1wzcAyYInQOgk7haU5NBtjtsBrnU6eV9YNLspcGgWkZj9PkLr5rtTtpUq1Kf4XO7Ew4PdM02zua3S0TwtfNqhn1q20CG0mCjSDcjqgGV1Ub83HpzubradmuzFGhTs0Tve/Sd9wbm3T66yYTLbH7J5T3tY95WdcuNwDr4Z1PM+nFNjhiFq6mABiLj9wgN+JlUP2SToJHELSdSEzBpFVPan9bZxGojqEHWwKuUixmqJpPVjsIQq+7iEwIbWVgroKDZSDkATTa0EkAAnUjeuqsa4FpAg6qnvF3e3QHooeMOBNmw0fpHpvVTK3dNl5JzO3Am50A4KQrKLqgIgiRwKAKwLGsZ4ZE3g66b1ca3NAd8pNfJRgOdneN4Hv0WiASrs9hYYXn9RgdB/f5JuWrl+S+8VEHGyTYiv4kzxtaGrKYvGeMqvjhUyw7IR9BkoXDsTSgyFfVJdSpwrpUAUHj9qspgzd0WaNT/ayx+1QfKCxO2GMsMzzpDBmM8J0B5ErP4jaj3z3hyNtlY1wl1pcDvd0F+MLNbW7UNpksow4iwAsG6zmIPiuT4RbjJlXPj/o1tKnaoj/87y3i2pRcdYMND7kcASUZie0VFgbLxmfGVsw6Te4N2674XyP8FU7wV673gQXHMYdG7KTZrbjdppKls/HNxMBlMiqw+B7WF4GpE6268J1R4QNR2m7VCalGsCaocO7p0n+EX1qHQ24jfYDVLKGyK+NeKuMf4KejLhjWgb4vMbvMZuRvc9nex4s4QNczs2Z5dv3Q2dd7lohhm6uGSkzRpbGYxeQfT1kc0/UJTgdnsp0zOTubZYHiMWgRFt8depK7gvu8Q39DMzWz0v04L01xlzVGtk+QRfflmdR6IvBU3OE1QCQZb4RbmN+/rZZ203YTDuPifaf0DygRpzU6+MDTlAJdawEa/TX2Kqxm0L5KcF59Y4zwQdLw/ltzvcYL3B2UjSLm2szvud5SA3EVDbwlxP6W+X1JQ9Sg0nK5sOI0bMf8tOO71Q9PxONOiSNc75k6xqD/ACepXrqRGZrQWMaPG4gyYknKPtwBTnonlXZf/Vz8WiJQWI2YRqD6X+SOpkkeAtZSEy8GSRw4tN/5oZZnHxN8FMfrAD3PvE2Fj8vgLndIhfhlWcOtKGCoCcpDR+pwzF3MAXB1QzsE0+K7G/udYcoBv6K58kMhdQ1VbmJ6cBItccd3WdChqmFhXOpSJXaqmU1q4RB1MKVQUNKJYdw1PzOipFNMNjUc1dg4HMf/ABE/OEX1A2WFohjGtGjQB8FN7oUS6AhMTiLLkk2q0r27tENaSdAvn+M24S8xomXazaGYxPhafcrIupOcZC6Pon2jCtR4cAJJgBLH4ttJsvMbhvJPABJsZtB1e5JpsuMsxPAmR81Hj5EZbR7QmS2k0m4BduEzf+arP47EMoTUc6XAnzl36r+8WtfpdKdrdq2UQKbPE4CIPDjIPh+JukFHA1MQRUrOysm3T9tNv86q/U9QxuO2/VxTu7pBwBtuzEbxYeFvL3KY7I2KKZgAVKpsDcsba50ueegjfYq7DbPFNmmRh0H6n83f0+w+ad4djqTRlZme6JNyB10ud5sngVHZgLu7tUcRL3vbng8psN3EnTjDPCYMFuRgik0kkiAXHiLQTqPbdClTotGZgLWPPieQDGhmTIjTj80WKTHN7tjiA0y4gWMGbk9DcfRTSX06TagBDootjwwRBEHWLmTqDv43RD2guD3OHdgDKBPPW3D5clQyox7YLYpt0MwDbQt99fqrMHV7zxOa3KPIYIMcwSeXr0WVhi6LHyS9wIOgGg56aqGNxAHgnxOECxOtpMXA1vyPBRx+LyN1ubDrH8KXZywm01XiZscskj+D0vCJyF1Z9RsUwS5xHmM2G+HRpG+5kqNFzTFJmaI8ThYEnWQ68G+h3kDl7UZUawNYZJMuJJJH+2ZtNj1Q2LxExSbBuM7sojmDl0j0+afiQiiWOYWMljWwC8QQ4AiJd8eS6rWbUYZDm0qZ82bzREWIuZtf3mEI+qHjI3wUm3LpAkkm5J1vBvYyDuCmH95BJy0mc9TpeN5t0neTY8QIL2OAc6W0xZrNA7cCCL7/AI9VWKni71xygAZGtOUm5IB3xprbXdr5QxZu/wAlMSGtAEOvew38wvW1g4d5UpxERBzA8DpIHW3sEYE+8ILalUk6ZWix5uiOnw6L2sRINTxOPlaWkC+k6ganj96GVIGepeoR4W7xwMc7f9plgc8S8yTu4cB1RZgeU8DmOZ+Y8GkyGz01/mqM7sRECOEW9l2ZdKzumGq7NYd0dPsgK+w50IPWycAr1Od2HjGY3Z7qd3Ngcd3uiOzNP8yo4/paGjq4yfg1aHaFEPpubxBjqLj4wkWwLUid7nH4Q37radeXJHNaus/t7awp0ySeQvvOiOxOIhfOu3u05NNn7nFx6Cw+aJMmhY2gKkuqOADbkncEnxXa+kx2WmwFo3nUnis9tPaTxTjNYn5BIXPJWXfzZ6i5zr7nidpQTUquFxYEeFsX101i6ye1u1L6z8lHMATFpM/7R9dUsq1quJMmzJ6DqeJTbZOz4dlpSJF3kXy744CbLfd+k/SnZ+zG0/FUGd4vl1aI1NQ/Qeq0uzMGXfmvaXQbDW4mLcBpHEKrCtLXBrGljWzmJEl/Ddy3cUbReS4PdNNjCQ1vlmL2AOnVXJhLqdQgio8S5xho0y63Np0kC2/dNmWAflBa8lz3axcAu/TqcpPOwkBUYbFCAagYSTLJABPAmdPREjFFoaXgF82EDNG/fYpUls5B3VMEOdYutYRuItIkbt54ohjWkd00kRckDXjfTl8NyDqOyu8DSHP1cQ46/pBEx8l6aDmsaxt83md/LylgHvaXODQMrG30iTuiPmi6uKaxsk2HueiFYYbrpxQDMZne4mO6bvcBr/SeeqnAKqV2tPekuJvlYZHi1ga8Nd0qt+Lawzld3jmyMxzRfTMdJ4fJD/iGOBqSQG6BwtMWA46LvxYgVXt8WjRJvzg6KsAynW7uBGao83/uQPio1arc3ctHmBzQTIbEa6iFRiq+Rhe1hD3axJI335Kh2ILQGMIL3gkm8idL7ksA2jiG5u6aAQNZ36TG46heU8UHFzcoNJu8yII4Xud82VbXlgDQ0G13bp5jgqe8pv8Ay2gwPFmZYAmQUYF4r5yXG1Ngho0B+2keysp47MO8c0gA+GCb9Rol5xAc/u7tZTg3BExaTKswxNZ+Y+RvlA0KWA1wNVzhmdYH9Ji3Ajgj21IQAqwpiqpsA/vVKk4lCUCXGExa2Fn16OPVFzoUkM7FAyAQYsYIMHnCiQ6qxNW/VJaD8rAOp93E/VG4qok+KxESunmJU4/Gar5l2zxP57DwafeVsdo4zW6w20XjEVgJhrASTwaL/FHyfWKjPY+rIb0PzQaI2hVBectmiw6IQnkuHr7aS4+oYbC+EZhrZrBo2YhzvRMWUWhvdNjOYJ1n0PUIelXJu4gOcTltpwlX06GUBgMvcZceF5jovTxka4fCZssVDDded+Os/wAhGVsPJGb/AE28Lk8jadUsawlzWMJyi7jY5uJn6IgPLpBaW023vq6EYQ2jVaQaj2hmUwHGdfLoVN9TJmqPcHEjwxYR04aIIvZU/MJcGtiWkWtuU61dpiqTLRoCI9kgOOLeGTBc52gAiOq7D1xT8BJc51zy+gS0YwiXOJlws3d1hSw1IhshwDjvN7cOSMAzE47vCGUzv8RvoOC8dlf4GuGVkZhGnrpqlznlgDGE944iSDp/ZTxFZxPdggkgZjEeqAMFfvHGbU6fL2XMxGZxqO8g8o4mEPiKPlaDDQLmb85CodU7wndTZ8UAZXxYbNQudLrAaR1HJc2rkGYn8x4tO4cUIMVnBc8NyDTryKr/ABGtUxp4AUAecSaQa3zPfdwMxB4HddSq1W3pt8JMTF45JfVrSw1AIqEWi5vvhRpV+7Eu8T3+4CMBszEGzGPbLfNmE23pjTfCS4SkGTGpuZRf4hTgMu+5qbKkpY2unWx8NPiPol16gM8JQyt5lXrkPisTltvXN91X0G2qM7SzM5oPmLTlJH7Z1A6XWeaylhXDIHCTB8b3TPJxI5+iY4rHQDx/l1n6FPvasnyMuSTabkz0BXRzzkI1x2PDaedxDGyB4jvJiEmxtbVZ3tBt78TjGUGH8qmQTzyuEj1gT0A3KG1drOqv7mh4nGznbmA2knQKpQA2pjjWqilS3XcdwA1KQbbx7aTO4pGRq529xnjwRm1cSzCMNOm7NUf53/8Ay0bgsXWrFxvvXP8AJ3n/AFUjn1eC7Oq15n5LnxWvsNPDvac5bnO4C0N+qKwr8jpIlx1+w4qVHHNgEjLPFFOAOoXqslNeuS4NaBJ1It0up/jTmFMXA85d/OqqqYWxykgneSTbghn0C1gaBc6lFA6pldEPhjdW7lB2IzuLnf6bdBxKAqVP0CwHmK9qYhhsZDWgXmx9EgOG0Ia57rN3D5QqsLjXinne6SfKPXel1Soaj80RTb8Y4BX064Pjc3Sw5+ikDqTy0SSA92k6wvX4ohuWZcfggqbzd7hJmw4KDcRklzpLnFAMajpblbeTczpG5UVKkxTaYAu48UE7EBgsTmepElrIb5jqgGFaHAAEZBqqO+zOvORt+A6INpb/AKckHWQuq1pPdt03lAGtqZnd4bNAsrMG3M4vd6JfVkuDR5R7I9laLIBj3q9FVL3V1ZSqEmAgjnZtAvcOErZYVgaISLZGGyNHFNW1ll379GKrVw0JDj8YRef+lfjq5gmdNyR1sRm3j+fNPjnAqxNQuMaOMgcrGCPgkPbXtAMJQNFhHevu48J/ny5pxjMe3DUXVqm4HIOf8+i+K7b2s6tUc9xknj1JhL5Oshw37O1mu7zM8tdbygEmLxcgDWb2sidp9pm0mGnQGUO80GXOOhzu+ixbsUbCdJ+OqpD95lYf6WTIoRXxZc6SUOaiian1VLnyshas7y6kDzVBO9egyhOvsNM5nEnRug+ClQxJgvMk6ROi5cvSC+ntB2UE3myMFWYXLlUCuqBe2qodREERbguXJUgOIdBDBZsLqlWXZdzd3FcuUKdRxBc43sN3RQFcucSf06BcuQT1uIkFxFwvKNcgF2plcuSCwYmGZ4ElRdWhsgXdquXI0C6AgBW94uXJ6ThUMlONi0pdPBcuRA1VJ1lcX2XLlILNoY8tgRqllPxOAK5crD5t/iDtx9SqWaNZoAsLVd81y5cXd3pcVk6qnPC5coSgwzPIKErxcgPQ5X0WSF4uQT//2Q=="/>
          <p:cNvSpPr>
            <a:spLocks noChangeAspect="1" noChangeArrowheads="1"/>
          </p:cNvSpPr>
          <p:nvPr/>
        </p:nvSpPr>
        <p:spPr bwMode="auto">
          <a:xfrm>
            <a:off x="63500" y="-979488"/>
            <a:ext cx="2247900" cy="20288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136" name="AutoShape 16" descr="data:image/jpeg;base64,/9j/4AAQSkZJRgABAQAAAQABAAD/2wCEAAkGBhQSEBUUExQUFBQUFxcXGBcVFxcUGBcUGBQXFBQUFRUXHCYeGBkjGRQVHy8gIycpLCwsFR4xNTAqNSYrLCkBCQoKDgwOGg8PFykcHBwpLCkpKSkpKSwpKSksLCwsLCwsKSwpKSkpKSwpKSwsKSksLCkpKSwpLCwpKSksLCkpKf/AABEIANUA7AMBIgACEQEDEQH/xAAbAAACAwEBAQAAAAAAAAAAAAAEBQIDBgABB//EADwQAAEDAgMFBgQFAgYDAQAAAAEAAhEDIQQSMQVBUWFxBhMiMoGRobHB0RQjQlLwYuEHFTNykvGCssJE/8QAGQEAAwEBAQAAAAAAAAAAAAAAAAECAwQF/8QAHxEBAQEBAAIDAQEBAAAAAAAAAAERAhIhAzFBURNx/9oADAMBAAIRAxEAPwD43QF/VFtCFoCT/NyMpUpYQn+ogikPCDHup02fNTwbJaLbleKXzTVihrE12A380IIMR+xBFUKufsVpS2SEzoMt6oCgyXjkm1Fi6YlzxAPJYurTlxPqttjGRSeeRWZ7kWOnW5PQKehC11Ea8lWaPJN/w/ER8/TgvDg/DYaazc+yjxPSruFxw/EJqMN/edfYKw4T+H7BLxPSI4AHcqqmzuFitCcID19v+1JmCkaEj2+aXiWsjUwZniq34bluWzdsocFQ/Yk7kv8AM9Y/8N8lCpQHBap+wI3FVVNl8kvAay3cclB2GM6cVpHbP5Kl+CS8RhCMIY9FI0OXBNzg+Si7CJYMKjRhehn3R5wqh+HSwYEDF4B7/wB0ezZ7naNKLo7AcbusjxoJ3t5LvwzjuK0tPZTG81MsAVeBemBoGD1TTCG5tuB6yk7TfpdOMO7S2oUHB2zm2A6/NG9yqMDGYiNEyFCyvmGXmnBRWzLVWr19Ne4MQ9vX6pz7DW4CjJPonNGihNm0NeqeUMPZdUQWbUpRRfFuvVZqkTM7v3Hf0C2HaKlGHcYm7bX1lZosJAkAn/1tvU0Kg2DewPUk9OC4UYGo1/TMnrwVtPXcSPMTaByUqNAkw2w1Lt56ID0UhFrHlGY+qvoYI7wB8SepRGHw4aLfcotg6J4ArNnjhPXVXDCWRrKat7pApb+D+a9bg0xFFHYLY76mjTHE2HuloZ92z5VZ2Py3Le4fswBd5nkPuUyobLps0YOpv81F+TmHj5g3sy93lYT6Lj2IqHVoHUr6hWcAluIcidb+E+dv7C8XAdENU7JUxqSVtcY9IcXUur8YCCpsKkN09VV+BY3Ro9kwxD0HUeiyGodA5IWpUVtVyEe5RQjUehi9TeVQ5yg8YHD6pzQqeEHhHXgklB8OTLDVLxpKwONJQcA4HiIT2hQkLN4V9hxC12yzLQt+PZUtxGGuhmMghaTFYRKq2GuqsGttsilLQeMfJaLD0LJH2V8VBvKx9Fq8PRsVpb6SS9pKJ/DOixkfNYmm3JIALp1JI1HAFfRe0mGJwtWIENm+liCfhK+eUqHikHwjTUX3gg9Zm2qU9hGjR7wDVrNQBYzc/BMabYAAVbF61VIBVNEMCCabIilU6oA5iYYTBl7oaJP837lDYuy3VnWs0au3dOZWzwmCbTbDR14nmSs++/EwOA2G1l3Q53wH3TUBdC5c9tv2blF7lJVVCiCg8RUSvEPTDEJdiQujlJTiykeKTjFpHiitQX1yg6hRGIIQFZ6imqquQ1QqVSohX1FnacjnlVEqqtjAN6BqbWEqL0bKBhBRtMmxVFNt0W1Y0QzwFW54Fazs/it3CyxNCpCf7LxoDhz/AJ8lfHWU6+iMohzUsxeCuUfsXGBwCYYrBSJXZ9s0+xB8L2cDPvqtxgqUrC9m3d3iQDo/w/ZfQ8M2Fn36CjF4TNTe39zS33BC+aVMLltERb2svrJCxO2dnxVeI3yOhv8AVL47+GypBCjmTKthEBXpQtaT1r062Hsd2IfAsxsZncBrA5pTszZz61VrGi5PsN5PIBfUtnbPbRphjBYa8Sd5PNZ994a/C4ZtNgawQArV41ermDly5eEoEcSqKpVpKqqJw6BruS7EORWNxTG+Z7W9SEgxnaWgLZw4/wBN10cpVY0rP4xy7aPahouGn1ssvtDtS46R6Kr3IeGWIelmJxbRqUjxW23u3oJ2d3G6xvyfxUhjitrAaXSuvtJxsFdS2YdXeyn/AJeFnfKn6KXuJ4r1tEpuMPG4KynSBGimcggfsx7TcFQa0gr7M/shI0SvH/4fB36I6LW/DfxOvmbUbhqpHoneP7CVWXaJSWrgn0zDmkLK89c32rZWu2BtSCF9B2dWFRq+NYHEFpW97N7YuBK6fj730mxpsRhMpDhqCCPS63eCr56bXjeAfXes3QaKjJCbdn3Q11M7jI6HUe/zVfJ7hG8pPtzCyQ7lCcBqqxlHMw8rrHm5QxeIwnJKcThlq8Th0Ps3ZXeVhI8Lbn6D3XTvrSMeyuxRRpZnDxvv0bub9U9XBegrjt26p6Fy6VFzhCSUiUBjtrMp2u537W6+p0CqxeNJs0HqLfHck+MqNYJe9rBzMfE71rzx/TD7Q29iHTBbRE2gZ3R1P2STFMqv89Wq7q4gf8RZRx/adjSRRYanFx8s9TqkWMxlaqYc+Af0st8VtJJ9QLca6jT85BPuUkxm1SbMblHE/ZNKGwHOcBBE+p6lMm9lmtOXzvOs6NRloYepSfUP6nK1vZ5x1F+H91vqWxWts3/ydwUf8rJMCzRq470v85+jWKp9ng0+WTv3gKR2XGlzx3Ba1+CEeGzeO89EJUwGkggbhvPVPwg1lvwR9OP2VT8KVp3bPdMRJ4bh1UX4GCBEu+AU+J6yzsLGohQGFdwWqOyd5uoO2fyS8BrZYPaKbUcc06hYvD1DwKPpVnToVslrO5pP1CX7Q7GUaoMAJfRxD+Dkwo4t4/S72KnAwm3f8M3U5dT05XHss3RpvougjQr7S3aT4uD6gpLtrA0aw8VMtP7m/VR4fw9Adk9v3DSVvsOIc1400PQr5P8A5X3T/CZHEW9CFuey+29KdS3A8U7uBtCF0KNE26Ka5qopxWHiURszDZWTvcZ9NAr8TSn1VgEK+uvRR6uXLlmKhUqBoJJAA1JtCQbS7WUmOyDNUqfsZcj/AHT5emvJKP8AFXbho4ZlNhh9Z3GCGsgkj1LVi+zWDdlc4uIBBk6yOc8StOOdJqNodqKz7NyURG78x9/gPgk34F1V2Y56h/c8zH0CIoUwGF5EzZoO7miS0tYKbfM+J5BdMhA8Ns8HMXmGNO7eeSaYHY0eMAGdPvde4Zpz5WmGUx4uaPoPmapMBoIaOf1RQ6lSNOAL1HfAKdbD3yNtve77KbKpDcz7uebZYBAU8QZIpAmTcngPkEgHdhGuEAgU26kbzzVVRzXC1qYMRHmPIo15AIptHhAlxt8VU9zSA+DDfK3cTxhAAVaRgFwlx8jRu5lU/hHZi0EF5HidubyTQ0iLgDvHDjOUdFYaIHha4CoYJMaxqnoJ24eTkYJ4u09VfS2OGi2vE6p4zDADdz3KXdJeQZ+ps9UnZE7itTQwGc8t5RuQNsBYJXsMdhcKOSZUMM1K6FbRNsJRcb6KwOpMaEdh28kPh6AHPqmFJqy6oXUxyXOptOrWnrB+iua1SyrC08Itodm8NV8zMh/c0lh+x9UqHZlzPK7vqfEQHt9dHLZZVTVwbTffxFj/AMhf4q53h4C2TUIAa6/A8QOPAhMoVYw/vx+6uJUdXboitwXEL0qnEYlrBLjA9SfQC5PIINOUu2rtplEAmTJiQCWg/wBThYLOdoe3rKLadRr25XOINKPzXN0ngB99dyyFKjVxAd32anQc4vbh2uN5MjvHG4b8TNhvVzgql2mccdVLmu7xtJ5AqCzMpH+mybuMwfe90RUpFrAxrTFp6cEZTpBoAAADRDQBAaOAG75nfKuzLec4QahjczjHka34he4bHO7svdeTDbQfWFa6m0yNx1i0qyls4S0y6G7t39lRL3PJDWaOeZNtBrHNFVKcuAg5GCdbEjlvKHZQc17n+YnygbvdQpYV/dgaFxJdOvIDUe86pASzF3dWc2ws2IN43n+aq2hU7umahEvf7mdB9UKzFTUFNhhrPN4dw11F78OKsOODnF7XuyMBkASDw69EYFzKjR+XBJMl5kiN9yddV4KrHTUEllMwBAAn+k7whPx7sg8LS+pbQgkWA0433q5pcHtY2WtbJdE+Kb79RJQBTKuRhqO8zvhOg6K/Z+HgZnDxOuUJSxpfVcBlyNsZ1zfZMhUSoXBTp0pMBUZ00wNKBJ1PyWXVyGupUg1sBA1x4kwOiW1ql1HPsVmcBhIuU7osQWEYmtBq6LSEUKSNpMQ7Ai6bVh1TTCkuXLJToVL6T9z/AEcAR7iD81cuQHjTa9j7riVGpUAEkgAXJNgBxJWX252mEVWNq/h8jJ7yo1wzcAyYInQOgk7haU5NBtjtsBrnU6eV9YNLspcGgWkZj9PkLr5rtTtpUq1Kf4XO7Ew4PdM02zua3S0TwtfNqhn1q20CG0mCjSDcjqgGV1Ub83HpzubradmuzFGhTs0Tve/Sd9wbm3T66yYTLbH7J5T3tY95WdcuNwDr4Z1PM+nFNjhiFq6mABiLj9wgN+JlUP2SToJHELSdSEzBpFVPan9bZxGojqEHWwKuUixmqJpPVjsIQq+7iEwIbWVgroKDZSDkATTa0EkAAnUjeuqsa4FpAg6qnvF3e3QHooeMOBNmw0fpHpvVTK3dNl5JzO3Am50A4KQrKLqgIgiRwKAKwLGsZ4ZE3g66b1ca3NAd8pNfJRgOdneN4Hv0WiASrs9hYYXn9RgdB/f5JuWrl+S+8VEHGyTYiv4kzxtaGrKYvGeMqvjhUyw7IR9BkoXDsTSgyFfVJdSpwrpUAUHj9qspgzd0WaNT/ayx+1QfKCxO2GMsMzzpDBmM8J0B5ErP4jaj3z3hyNtlY1wl1pcDvd0F+MLNbW7UNpksow4iwAsG6zmIPiuT4RbjJlXPj/o1tKnaoj/87y3i2pRcdYMND7kcASUZie0VFgbLxmfGVsw6Te4N2674XyP8FU7wV673gQXHMYdG7KTZrbjdppKls/HNxMBlMiqw+B7WF4GpE6268J1R4QNR2m7VCalGsCaocO7p0n+EX1qHQ24jfYDVLKGyK+NeKuMf4KejLhjWgb4vMbvMZuRvc9nex4s4QNczs2Z5dv3Q2dd7lohhm6uGSkzRpbGYxeQfT1kc0/UJTgdnsp0zOTubZYHiMWgRFt8depK7gvu8Q39DMzWz0v04L01xlzVGtk+QRfflmdR6IvBU3OE1QCQZb4RbmN+/rZZ203YTDuPifaf0DygRpzU6+MDTlAJdawEa/TX2Kqxm0L5KcF59Y4zwQdLw/ltzvcYL3B2UjSLm2szvud5SA3EVDbwlxP6W+X1JQ9Sg0nK5sOI0bMf8tOO71Q9PxONOiSNc75k6xqD/ACepXrqRGZrQWMaPG4gyYknKPtwBTnonlXZf/Vz8WiJQWI2YRqD6X+SOpkkeAtZSEy8GSRw4tN/5oZZnHxN8FMfrAD3PvE2Fj8vgLndIhfhlWcOtKGCoCcpDR+pwzF3MAXB1QzsE0+K7G/udYcoBv6K58kMhdQ1VbmJ6cBItccd3WdChqmFhXOpSJXaqmU1q4RB1MKVQUNKJYdw1PzOipFNMNjUc1dg4HMf/ABE/OEX1A2WFohjGtGjQB8FN7oUS6AhMTiLLkk2q0r27tENaSdAvn+M24S8xomXazaGYxPhafcrIupOcZC6Pon2jCtR4cAJJgBLH4ttJsvMbhvJPABJsZtB1e5JpsuMsxPAmR81Hj5EZbR7QmS2k0m4BduEzf+arP47EMoTUc6XAnzl36r+8WtfpdKdrdq2UQKbPE4CIPDjIPh+JukFHA1MQRUrOysm3T9tNv86q/U9QxuO2/VxTu7pBwBtuzEbxYeFvL3KY7I2KKZgAVKpsDcsba50ueegjfYq7DbPFNmmRh0H6n83f0+w+ad4djqTRlZme6JNyB10ud5sngVHZgLu7tUcRL3vbng8psN3EnTjDPCYMFuRgik0kkiAXHiLQTqPbdClTotGZgLWPPieQDGhmTIjTj80WKTHN7tjiA0y4gWMGbk9DcfRTSX06TagBDootjwwRBEHWLmTqDv43RD2guD3OHdgDKBPPW3D5clQyox7YLYpt0MwDbQt99fqrMHV7zxOa3KPIYIMcwSeXr0WVhi6LHyS9wIOgGg56aqGNxAHgnxOECxOtpMXA1vyPBRx+LyN1ubDrH8KXZywm01XiZscskj+D0vCJyF1Z9RsUwS5xHmM2G+HRpG+5kqNFzTFJmaI8ThYEnWQ68G+h3kDl7UZUawNYZJMuJJJH+2ZtNj1Q2LxExSbBuM7sojmDl0j0+afiQiiWOYWMljWwC8QQ4AiJd8eS6rWbUYZDm0qZ82bzREWIuZtf3mEI+qHjI3wUm3LpAkkm5J1vBvYyDuCmH95BJy0mc9TpeN5t0neTY8QIL2OAc6W0xZrNA7cCCL7/AI9VWKni71xygAZGtOUm5IB3xprbXdr5QxZu/wAlMSGtAEOvew38wvW1g4d5UpxERBzA8DpIHW3sEYE+8ILalUk6ZWix5uiOnw6L2sRINTxOPlaWkC+k6ganj96GVIGepeoR4W7xwMc7f9plgc8S8yTu4cB1RZgeU8DmOZ+Y8GkyGz01/mqM7sRECOEW9l2ZdKzumGq7NYd0dPsgK+w50IPWycAr1Od2HjGY3Z7qd3Ngcd3uiOzNP8yo4/paGjq4yfg1aHaFEPpubxBjqLj4wkWwLUid7nH4Q37radeXJHNaus/t7awp0ySeQvvOiOxOIhfOu3u05NNn7nFx6Cw+aJMmhY2gKkuqOADbkncEnxXa+kx2WmwFo3nUnis9tPaTxTjNYn5BIXPJWXfzZ6i5zr7nidpQTUquFxYEeFsX101i6ye1u1L6z8lHMATFpM/7R9dUsq1quJMmzJ6DqeJTbZOz4dlpSJF3kXy744CbLfd+k/SnZ+zG0/FUGd4vl1aI1NQ/Qeq0uzMGXfmvaXQbDW4mLcBpHEKrCtLXBrGljWzmJEl/Ddy3cUbReS4PdNNjCQ1vlmL2AOnVXJhLqdQgio8S5xho0y63Np0kC2/dNmWAflBa8lz3axcAu/TqcpPOwkBUYbFCAagYSTLJABPAmdPREjFFoaXgF82EDNG/fYpUls5B3VMEOdYutYRuItIkbt54ohjWkd00kRckDXjfTl8NyDqOyu8DSHP1cQ46/pBEx8l6aDmsaxt83md/LylgHvaXODQMrG30iTuiPmi6uKaxsk2HueiFYYbrpxQDMZne4mO6bvcBr/SeeqnAKqV2tPekuJvlYZHi1ga8Nd0qt+Lawzld3jmyMxzRfTMdJ4fJD/iGOBqSQG6BwtMWA46LvxYgVXt8WjRJvzg6KsAynW7uBGao83/uQPio1arc3ctHmBzQTIbEa6iFRiq+Rhe1hD3axJI335Kh2ILQGMIL3gkm8idL7ksA2jiG5u6aAQNZ36TG46heU8UHFzcoNJu8yII4Xud82VbXlgDQ0G13bp5jgqe8pv8Ay2gwPFmZYAmQUYF4r5yXG1Ngho0B+2keysp47MO8c0gA+GCb9Rol5xAc/u7tZTg3BExaTKswxNZ+Y+RvlA0KWA1wNVzhmdYH9Ji3Ajgj21IQAqwpiqpsA/vVKk4lCUCXGExa2Fn16OPVFzoUkM7FAyAQYsYIMHnCiQ6qxNW/VJaD8rAOp93E/VG4qok+KxESunmJU4/Gar5l2zxP57DwafeVsdo4zW6w20XjEVgJhrASTwaL/FHyfWKjPY+rIb0PzQaI2hVBectmiw6IQnkuHr7aS4+oYbC+EZhrZrBo2YhzvRMWUWhvdNjOYJ1n0PUIelXJu4gOcTltpwlX06GUBgMvcZceF5jovTxka4fCZssVDDded+Os/wAhGVsPJGb/AE28Lk8jadUsawlzWMJyi7jY5uJn6IgPLpBaW023vq6EYQ2jVaQaj2hmUwHGdfLoVN9TJmqPcHEjwxYR04aIIvZU/MJcGtiWkWtuU61dpiqTLRoCI9kgOOLeGTBc52gAiOq7D1xT8BJc51zy+gS0YwiXOJlws3d1hSw1IhshwDjvN7cOSMAzE47vCGUzv8RvoOC8dlf4GuGVkZhGnrpqlznlgDGE944iSDp/ZTxFZxPdggkgZjEeqAMFfvHGbU6fL2XMxGZxqO8g8o4mEPiKPlaDDQLmb85CodU7wndTZ8UAZXxYbNQudLrAaR1HJc2rkGYn8x4tO4cUIMVnBc8NyDTryKr/ABGtUxp4AUAecSaQa3zPfdwMxB4HddSq1W3pt8JMTF45JfVrSw1AIqEWi5vvhRpV+7Eu8T3+4CMBszEGzGPbLfNmE23pjTfCS4SkGTGpuZRf4hTgMu+5qbKkpY2unWx8NPiPol16gM8JQyt5lXrkPisTltvXN91X0G2qM7SzM5oPmLTlJH7Z1A6XWeaylhXDIHCTB8b3TPJxI5+iY4rHQDx/l1n6FPvasnyMuSTabkz0BXRzzkI1x2PDaedxDGyB4jvJiEmxtbVZ3tBt78TjGUGH8qmQTzyuEj1gT0A3KG1drOqv7mh4nGznbmA2knQKpQA2pjjWqilS3XcdwA1KQbbx7aTO4pGRq529xnjwRm1cSzCMNOm7NUf53/8Ay0bgsXWrFxvvXP8AJ3n/AFUjn1eC7Oq15n5LnxWvsNPDvac5bnO4C0N+qKwr8jpIlx1+w4qVHHNgEjLPFFOAOoXqslNeuS4NaBJ1It0up/jTmFMXA85d/OqqqYWxykgneSTbghn0C1gaBc6lFA6pldEPhjdW7lB2IzuLnf6bdBxKAqVP0CwHmK9qYhhsZDWgXmx9EgOG0Ia57rN3D5QqsLjXinne6SfKPXel1Soaj80RTb8Y4BX064Pjc3Sw5+ikDqTy0SSA92k6wvX4ohuWZcfggqbzd7hJmw4KDcRklzpLnFAMajpblbeTczpG5UVKkxTaYAu48UE7EBgsTmepElrIb5jqgGFaHAAEZBqqO+zOvORt+A6INpb/AKckHWQuq1pPdt03lAGtqZnd4bNAsrMG3M4vd6JfVkuDR5R7I9laLIBj3q9FVL3V1ZSqEmAgjnZtAvcOErZYVgaISLZGGyNHFNW1ll379GKrVw0JDj8YRef+lfjq5gmdNyR1sRm3j+fNPjnAqxNQuMaOMgcrGCPgkPbXtAMJQNFhHevu48J/ny5pxjMe3DUXVqm4HIOf8+i+K7b2s6tUc9xknj1JhL5Oshw37O1mu7zM8tdbygEmLxcgDWb2sidp9pm0mGnQGUO80GXOOhzu+ixbsUbCdJ+OqpD95lYf6WTIoRXxZc6SUOaiian1VLnyshas7y6kDzVBO9egyhOvsNM5nEnRug+ClQxJgvMk6ROi5cvSC+ntB2UE3myMFWYXLlUCuqBe2qodREERbguXJUgOIdBDBZsLqlWXZdzd3FcuUKdRxBc43sN3RQFcucSf06BcuQT1uIkFxFwvKNcgF2plcuSCwYmGZ4ElRdWhsgXdquXI0C6AgBW94uXJ6ThUMlONi0pdPBcuRA1VJ1lcX2XLlILNoY8tgRqllPxOAK5crD5t/iDtx9SqWaNZoAsLVd81y5cXd3pcVk6qnPC5coSgwzPIKErxcgPQ5X0WSF4uQT//2Q=="/>
          <p:cNvSpPr>
            <a:spLocks noChangeAspect="1" noChangeArrowheads="1"/>
          </p:cNvSpPr>
          <p:nvPr/>
        </p:nvSpPr>
        <p:spPr bwMode="auto">
          <a:xfrm>
            <a:off x="63500" y="-979488"/>
            <a:ext cx="2247900" cy="20288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5138" name="Picture 18" descr="http://t1.gstatic.com/images?q=tbn:ANd9GcS_bYOKbth5PwnmaKWD8rm_RPyIK2DFUpur3xL92ibtuQ3ShVJ6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44" y="2571744"/>
            <a:ext cx="1738070" cy="15525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40" name="Picture 20" descr="http://3.bp.blogspot.com/_OQxSCtxnPzo/TJN9VokbIBI/AAAAAAAAAGY/CNcTNugu1fw/s1600/90112mst_abr04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4612" y="5219394"/>
            <a:ext cx="2643206" cy="16292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42" name="Picture 22" descr="http://t2.gstatic.com/images?q=tbn:ANd9GcSyrgMDe4hT47jXyWGWJdcx1yosHJZ32OiU_NS9EVj7EtTWc2qIz1NZpHB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" y="5286388"/>
            <a:ext cx="2714612" cy="1571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44" name="Picture 24" descr="http://2.bp.blogspot.com/_S9aXlzmhOrE/TF8VCel7BgI/AAAAAAAAAf8/569KQ9-jVp4/s1600/diversidade_humana_0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0" y="4143374"/>
            <a:ext cx="3810000" cy="27146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Sociedade e indivíduo</a:t>
            </a:r>
            <a:endParaRPr lang="pt-B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b="1" dirty="0" smtClean="0"/>
              <a:t>No </a:t>
            </a:r>
            <a:r>
              <a:rPr lang="pt-BR" b="1" dirty="0" smtClean="0"/>
              <a:t>sentido </a:t>
            </a:r>
            <a:r>
              <a:rPr lang="pt-BR" b="1" dirty="0" smtClean="0"/>
              <a:t>Antropológico</a:t>
            </a:r>
            <a:r>
              <a:rPr lang="pt-BR" dirty="0" smtClean="0"/>
              <a:t>;</a:t>
            </a:r>
          </a:p>
          <a:p>
            <a:pPr lvl="1" algn="just"/>
            <a:r>
              <a:rPr lang="pt-BR" dirty="0" smtClean="0"/>
              <a:t>não </a:t>
            </a:r>
            <a:r>
              <a:rPr lang="pt-BR" dirty="0" smtClean="0"/>
              <a:t>falamos em Cultura, no singular, mas em </a:t>
            </a:r>
            <a:r>
              <a:rPr lang="pt-BR" b="1" dirty="0" smtClean="0"/>
              <a:t>culturas</a:t>
            </a:r>
            <a:r>
              <a:rPr lang="pt-BR" dirty="0" smtClean="0"/>
              <a:t>, no plural, pois a lei, os valores, as crenças, as práticas e instituições variam de formação social para formação social. Além disso, uma mesma sociedade, por ser temporal e histórica, passa por transformações culturais amplas e, sob esse aspecto, Antropologia e História se completam, ainda que os ritmos temporais das várias sociedades não sejam os mesmos, algumas mudando mais lentamente e outras mais rapidamente.</a:t>
            </a:r>
          </a:p>
          <a:p>
            <a:pPr lvl="1" algn="just"/>
            <a:r>
              <a:rPr lang="pt-BR" dirty="0" smtClean="0"/>
              <a:t>Se reunirmos o sentido amplo e o sentido restrito, compreenderemos que a Cultura é a maneira pela qual os humanos se humanizam por meio de práticas que criam a existência social, econômica, política, religiosa, intelectual e artística.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22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Diversidade e relativismo cultural</a:t>
            </a:r>
            <a:endParaRPr lang="pt-B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28736"/>
            <a:ext cx="5972188" cy="5429264"/>
          </a:xfrm>
        </p:spPr>
        <p:txBody>
          <a:bodyPr>
            <a:normAutofit fontScale="70000" lnSpcReduction="20000"/>
          </a:bodyPr>
          <a:lstStyle/>
          <a:p>
            <a:r>
              <a:rPr lang="pt-BR" b="1" dirty="0" smtClean="0"/>
              <a:t>DIVERSIDADE </a:t>
            </a:r>
          </a:p>
          <a:p>
            <a:pPr lvl="1" algn="just"/>
            <a:r>
              <a:rPr lang="pt-BR" sz="2900" dirty="0" smtClean="0"/>
              <a:t>Movimento </a:t>
            </a:r>
            <a:r>
              <a:rPr lang="pt-BR" sz="2900" dirty="0" smtClean="0"/>
              <a:t>que vai na contra-corrente da monocultura ou cultura única.</a:t>
            </a:r>
          </a:p>
          <a:p>
            <a:pPr algn="just">
              <a:buNone/>
            </a:pPr>
            <a:r>
              <a:rPr lang="pt-BR" sz="3200" dirty="0" smtClean="0"/>
              <a:t>		‘</a:t>
            </a:r>
            <a:r>
              <a:rPr lang="pt-BR" sz="3200" dirty="0" smtClean="0"/>
              <a:t>A diversidade é percebida, com freqüência, como uma disparidade, uma variação, uma pluralidade, quer dizer, o contrário da uniformidade e da homogeneidade. Em seu sentido primeiro e literal, a diversidade cultural referia-se apenas e simplesmente, em conseqüência, à multiplicidade de culturas ou de identidades culturais. Mas, nos dias de hoje, esta visão está ultrapassada pois, para inúmeros especialistas, a «diversidade» não se define tanto por oposição à «homogeneidade» quanto pela oposição à «disparidade». Ela é sinônimo de diálogo e de valores compartilhados.’ </a:t>
            </a:r>
            <a:r>
              <a:rPr lang="pt-BR" sz="3200" dirty="0" smtClean="0">
                <a:hlinkClick r:id="rId2"/>
              </a:rPr>
              <a:t>Alain </a:t>
            </a:r>
            <a:r>
              <a:rPr lang="pt-BR" sz="3200" dirty="0" err="1" smtClean="0">
                <a:hlinkClick r:id="rId2"/>
              </a:rPr>
              <a:t>Kiyindou</a:t>
            </a:r>
            <a:r>
              <a:rPr lang="pt-BR" sz="3200" dirty="0" smtClean="0"/>
              <a:t>.</a:t>
            </a:r>
            <a:endParaRPr lang="pt-BR" sz="3200" dirty="0" smtClean="0"/>
          </a:p>
          <a:p>
            <a:pPr>
              <a:buNone/>
            </a:pPr>
            <a:endParaRPr lang="pt-BR" dirty="0"/>
          </a:p>
        </p:txBody>
      </p:sp>
      <p:pic>
        <p:nvPicPr>
          <p:cNvPr id="3074" name="Picture 2" descr="Toda Cultur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58" y="1571612"/>
            <a:ext cx="2714612" cy="535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Diversidade e relativismo cultural</a:t>
            </a:r>
            <a:endParaRPr lang="pt-BR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35480"/>
            <a:ext cx="6043626" cy="4922520"/>
          </a:xfrm>
        </p:spPr>
        <p:txBody>
          <a:bodyPr>
            <a:normAutofit fontScale="92500"/>
          </a:bodyPr>
          <a:lstStyle/>
          <a:p>
            <a:pPr algn="just"/>
            <a:r>
              <a:rPr lang="pt-BR" i="1" dirty="0" smtClean="0"/>
              <a:t>“A sociedade brasileira reflete, por sua própria formação histórica, o pluralismo. Somos nacionalmente, hoje, uma síntese intercultural, não apenas um mosaico de culturas. Nossa singularidade consiste em aceitar – um pouco mais do que outros - a diversidade e transformá-la em algo mais universal. Este é o verdadeiro perfil brasileiro… </a:t>
            </a:r>
            <a:r>
              <a:rPr lang="pt-BR" b="1" i="1" dirty="0" smtClean="0"/>
              <a:t>Sabemos, portanto, por experiência própria, que o diálogo entre culturas supera – no final – o relativismo cultural crasso e enriquece valores universais</a:t>
            </a:r>
            <a:r>
              <a:rPr lang="pt-BR" i="1" dirty="0" smtClean="0"/>
              <a:t>”. </a:t>
            </a:r>
            <a:endParaRPr lang="pt-BR" dirty="0" smtClean="0"/>
          </a:p>
          <a:p>
            <a:pPr algn="just"/>
            <a:endParaRPr lang="pt-BR" dirty="0"/>
          </a:p>
        </p:txBody>
      </p:sp>
      <p:pic>
        <p:nvPicPr>
          <p:cNvPr id="4" name="Picture 2" descr="Toda Cultur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58" y="1571612"/>
            <a:ext cx="2714612" cy="5357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160</TotalTime>
  <Words>957</Words>
  <Application>Microsoft Office PowerPoint</Application>
  <PresentationFormat>Apresentação na tela (4:3)</PresentationFormat>
  <Paragraphs>71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Fluxo</vt:lpstr>
      <vt:lpstr>Sociologia </vt:lpstr>
      <vt:lpstr>Organização Política e Econômica</vt:lpstr>
      <vt:lpstr>Organização Política e Econômica</vt:lpstr>
      <vt:lpstr>Organização Política e Econômica</vt:lpstr>
      <vt:lpstr>Organização Política e Econômica</vt:lpstr>
      <vt:lpstr>Sociologia e senso Comum</vt:lpstr>
      <vt:lpstr>Sociedade e indivíduo</vt:lpstr>
      <vt:lpstr>Diversidade e relativismo cultural</vt:lpstr>
      <vt:lpstr>Diversidade e relativismo cultural</vt:lpstr>
      <vt:lpstr>Diversidade e relativismo cultural</vt:lpstr>
      <vt:lpstr>Diversidade e relativismo cultural</vt:lpstr>
      <vt:lpstr>Etnocentrismo, alteridade, identidade e diferença</vt:lpstr>
      <vt:lpstr>Atividade complementar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Sociologia </dc:title>
  <dc:creator>Luiz Egidio</dc:creator>
  <cp:lastModifiedBy>Luiz Egidio</cp:lastModifiedBy>
  <cp:revision>4</cp:revision>
  <dcterms:created xsi:type="dcterms:W3CDTF">2012-02-12T13:03:19Z</dcterms:created>
  <dcterms:modified xsi:type="dcterms:W3CDTF">2012-02-12T15:44:09Z</dcterms:modified>
</cp:coreProperties>
</file>